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ink/ink2.xml" ContentType="application/inkml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ink/ink1.xml" ContentType="application/inkml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6"/>
  </p:notesMasterIdLst>
  <p:handoutMasterIdLst>
    <p:handoutMasterId r:id="rId17"/>
  </p:handoutMasterIdLst>
  <p:sldIdLst>
    <p:sldId id="256" r:id="rId4"/>
    <p:sldId id="270" r:id="rId5"/>
    <p:sldId id="288" r:id="rId6"/>
    <p:sldId id="289" r:id="rId7"/>
    <p:sldId id="301" r:id="rId8"/>
    <p:sldId id="299" r:id="rId9"/>
    <p:sldId id="295" r:id="rId10"/>
    <p:sldId id="296" r:id="rId11"/>
    <p:sldId id="297" r:id="rId12"/>
    <p:sldId id="302" r:id="rId13"/>
    <p:sldId id="294" r:id="rId14"/>
    <p:sldId id="269" r:id="rId15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6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67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C3656-6346-4005-997F-2F12928C947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2DEE72-9EE6-4660-A13E-CCCCDC1C1F5B}">
      <dgm:prSet phldrT="[Text]" custT="1"/>
      <dgm:spPr/>
      <dgm:t>
        <a:bodyPr/>
        <a:lstStyle/>
        <a:p>
          <a:r>
            <a:rPr lang="de-DE" sz="1600" dirty="0" smtClean="0"/>
            <a:t>CM Guidelines</a:t>
          </a:r>
        </a:p>
        <a:p>
          <a:r>
            <a:rPr lang="de-DE" sz="1600" dirty="0" smtClean="0"/>
            <a:t>IO NC</a:t>
          </a:r>
          <a:endParaRPr lang="en-US" sz="1600" dirty="0"/>
        </a:p>
      </dgm:t>
    </dgm:pt>
    <dgm:pt modelId="{4E875B88-3D87-4290-94C6-95DF85445B8E}" type="parTrans" cxnId="{6064EC67-93E0-42CC-8417-E4AC426B7E3A}">
      <dgm:prSet/>
      <dgm:spPr/>
      <dgm:t>
        <a:bodyPr/>
        <a:lstStyle/>
        <a:p>
          <a:endParaRPr lang="en-US"/>
        </a:p>
      </dgm:t>
    </dgm:pt>
    <dgm:pt modelId="{647D9B30-61FC-4013-A4F3-F3F1E9A20555}" type="sibTrans" cxnId="{6064EC67-93E0-42CC-8417-E4AC426B7E3A}">
      <dgm:prSet/>
      <dgm:spPr/>
      <dgm:t>
        <a:bodyPr/>
        <a:lstStyle/>
        <a:p>
          <a:endParaRPr lang="en-US"/>
        </a:p>
      </dgm:t>
    </dgm:pt>
    <dgm:pt modelId="{550F62BF-BD07-4F3E-ABA1-C0B5294E09D4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Approved in January 2018</a:t>
          </a:r>
          <a:endParaRPr lang="en-US" sz="1600" dirty="0">
            <a:solidFill>
              <a:schemeClr val="tx2"/>
            </a:solidFill>
          </a:endParaRPr>
        </a:p>
      </dgm:t>
    </dgm:pt>
    <dgm:pt modelId="{AB0B4134-0118-457E-80C7-1732ABF0443C}" type="parTrans" cxnId="{2428E77D-2D92-4280-BCED-370D6C12F873}">
      <dgm:prSet/>
      <dgm:spPr/>
      <dgm:t>
        <a:bodyPr/>
        <a:lstStyle/>
        <a:p>
          <a:endParaRPr lang="en-US"/>
        </a:p>
      </dgm:t>
    </dgm:pt>
    <dgm:pt modelId="{8BBF8740-7010-4062-AFF1-DCDA4BC77717}" type="sibTrans" cxnId="{2428E77D-2D92-4280-BCED-370D6C12F873}">
      <dgm:prSet/>
      <dgm:spPr/>
      <dgm:t>
        <a:bodyPr/>
        <a:lstStyle/>
        <a:p>
          <a:endParaRPr lang="en-US"/>
        </a:p>
      </dgm:t>
    </dgm:pt>
    <dgm:pt modelId="{1834A9F3-745B-47C3-A454-247D019221C2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Deadline for implementation October 2018</a:t>
          </a:r>
          <a:endParaRPr lang="en-US" sz="1600" dirty="0">
            <a:solidFill>
              <a:schemeClr val="tx2"/>
            </a:solidFill>
          </a:endParaRPr>
        </a:p>
      </dgm:t>
    </dgm:pt>
    <dgm:pt modelId="{0826C407-6101-4BB4-B8C3-0F2654F42DE6}" type="parTrans" cxnId="{3E9381DE-26A8-4973-A4CE-3CF92DDCDE45}">
      <dgm:prSet/>
      <dgm:spPr/>
      <dgm:t>
        <a:bodyPr/>
        <a:lstStyle/>
        <a:p>
          <a:endParaRPr lang="en-US"/>
        </a:p>
      </dgm:t>
    </dgm:pt>
    <dgm:pt modelId="{945EC2AA-4EF0-4C84-A9D4-AE126607FC3E}" type="sibTrans" cxnId="{3E9381DE-26A8-4973-A4CE-3CF92DDCDE45}">
      <dgm:prSet/>
      <dgm:spPr/>
      <dgm:t>
        <a:bodyPr/>
        <a:lstStyle/>
        <a:p>
          <a:endParaRPr lang="en-US"/>
        </a:p>
      </dgm:t>
    </dgm:pt>
    <dgm:pt modelId="{6E3FAC6F-A4DC-48E2-B532-94F78703C458}">
      <dgm:prSet phldrT="[Text]" custT="1"/>
      <dgm:spPr/>
      <dgm:t>
        <a:bodyPr/>
        <a:lstStyle/>
        <a:p>
          <a:r>
            <a:rPr lang="de-DE" sz="1600" dirty="0" smtClean="0"/>
            <a:t>CAM NC</a:t>
          </a:r>
        </a:p>
        <a:p>
          <a:r>
            <a:rPr lang="de-DE" sz="1600" dirty="0" smtClean="0"/>
            <a:t>TAR NC</a:t>
          </a:r>
          <a:endParaRPr lang="en-US" sz="1600" dirty="0"/>
        </a:p>
      </dgm:t>
    </dgm:pt>
    <dgm:pt modelId="{B2FA0E0C-48D2-49D9-A56B-9F2F2E83CCDD}" type="parTrans" cxnId="{B2A1B7C0-DDD1-4993-87D9-762D9941BE11}">
      <dgm:prSet/>
      <dgm:spPr/>
      <dgm:t>
        <a:bodyPr/>
        <a:lstStyle/>
        <a:p>
          <a:endParaRPr lang="en-US"/>
        </a:p>
      </dgm:t>
    </dgm:pt>
    <dgm:pt modelId="{A864A7C5-FCCC-436F-AFDD-78B3510AD290}" type="sibTrans" cxnId="{B2A1B7C0-DDD1-4993-87D9-762D9941BE11}">
      <dgm:prSet/>
      <dgm:spPr/>
      <dgm:t>
        <a:bodyPr/>
        <a:lstStyle/>
        <a:p>
          <a:endParaRPr lang="en-US"/>
        </a:p>
      </dgm:t>
    </dgm:pt>
    <dgm:pt modelId="{22F5EEBE-D207-4487-8BC3-8997BD4D0BE2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Approved in November 2018</a:t>
          </a:r>
          <a:endParaRPr lang="en-US" sz="1600" dirty="0">
            <a:solidFill>
              <a:schemeClr val="tx2"/>
            </a:solidFill>
          </a:endParaRPr>
        </a:p>
      </dgm:t>
    </dgm:pt>
    <dgm:pt modelId="{B5A10285-A5AA-47B5-BD41-85784B027B0C}" type="parTrans" cxnId="{344EC455-CEBA-42A7-885E-01944CCD115F}">
      <dgm:prSet/>
      <dgm:spPr/>
      <dgm:t>
        <a:bodyPr/>
        <a:lstStyle/>
        <a:p>
          <a:endParaRPr lang="en-US"/>
        </a:p>
      </dgm:t>
    </dgm:pt>
    <dgm:pt modelId="{4685FD39-E158-458E-84B0-7920893A1A1C}" type="sibTrans" cxnId="{344EC455-CEBA-42A7-885E-01944CCD115F}">
      <dgm:prSet/>
      <dgm:spPr/>
      <dgm:t>
        <a:bodyPr/>
        <a:lstStyle/>
        <a:p>
          <a:endParaRPr lang="en-US"/>
        </a:p>
      </dgm:t>
    </dgm:pt>
    <dgm:pt modelId="{C540AD8E-0C2E-45F6-817D-ABC1F259A95E}">
      <dgm:prSet phldrT="[Text]" custT="1"/>
      <dgm:spPr/>
      <dgm:t>
        <a:bodyPr/>
        <a:lstStyle/>
        <a:p>
          <a:endParaRPr lang="de-DE" sz="1600" dirty="0" smtClean="0">
            <a:solidFill>
              <a:schemeClr val="tx2"/>
            </a:solidFill>
          </a:endParaRPr>
        </a:p>
        <a:p>
          <a:endParaRPr lang="de-DE" sz="1600" dirty="0" smtClean="0">
            <a:solidFill>
              <a:schemeClr val="tx2"/>
            </a:solidFill>
          </a:endParaRPr>
        </a:p>
        <a:p>
          <a:endParaRPr lang="de-DE" sz="1600" dirty="0" smtClean="0">
            <a:solidFill>
              <a:schemeClr val="tx2"/>
            </a:solidFill>
          </a:endParaRPr>
        </a:p>
        <a:p>
          <a:r>
            <a:rPr lang="de-DE" sz="1600" dirty="0" smtClean="0">
              <a:solidFill>
                <a:schemeClr val="tx2"/>
              </a:solidFill>
            </a:rPr>
            <a:t>Deadline for implementation end February 2020</a:t>
          </a:r>
        </a:p>
        <a:p>
          <a:endParaRPr lang="de-DE" sz="1600" dirty="0" smtClean="0">
            <a:solidFill>
              <a:schemeClr val="tx2"/>
            </a:solidFill>
          </a:endParaRPr>
        </a:p>
        <a:p>
          <a:endParaRPr lang="de-DE" sz="1600" dirty="0" smtClean="0">
            <a:solidFill>
              <a:schemeClr val="tx2"/>
            </a:solidFill>
          </a:endParaRPr>
        </a:p>
        <a:p>
          <a:endParaRPr lang="en-US" sz="1600" dirty="0">
            <a:solidFill>
              <a:schemeClr val="tx2"/>
            </a:solidFill>
          </a:endParaRPr>
        </a:p>
      </dgm:t>
    </dgm:pt>
    <dgm:pt modelId="{C6ACC005-2246-4D1A-AF50-062BE10A26C6}" type="parTrans" cxnId="{6048483D-2487-45D3-BFB4-C48DCF2AA583}">
      <dgm:prSet/>
      <dgm:spPr/>
      <dgm:t>
        <a:bodyPr/>
        <a:lstStyle/>
        <a:p>
          <a:endParaRPr lang="en-US"/>
        </a:p>
      </dgm:t>
    </dgm:pt>
    <dgm:pt modelId="{8BBB26EC-9FC2-484B-885E-01C4D1B6091B}" type="sibTrans" cxnId="{6048483D-2487-45D3-BFB4-C48DCF2AA583}">
      <dgm:prSet/>
      <dgm:spPr/>
      <dgm:t>
        <a:bodyPr/>
        <a:lstStyle/>
        <a:p>
          <a:endParaRPr lang="en-US"/>
        </a:p>
      </dgm:t>
    </dgm:pt>
    <dgm:pt modelId="{ABE638EC-C9BB-44B6-9080-C4587E154204}">
      <dgm:prSet phldrT="[Text]" custT="1"/>
      <dgm:spPr/>
      <dgm:t>
        <a:bodyPr/>
        <a:lstStyle/>
        <a:p>
          <a:r>
            <a:rPr lang="de-DE" sz="1600" dirty="0" smtClean="0"/>
            <a:t>BAL NC</a:t>
          </a:r>
          <a:endParaRPr lang="en-US" sz="1600" dirty="0"/>
        </a:p>
      </dgm:t>
    </dgm:pt>
    <dgm:pt modelId="{7AD9BC40-C376-451D-B10E-76F672BBB3D4}" type="parTrans" cxnId="{C843510F-8B4F-4219-8E91-14D27693D141}">
      <dgm:prSet/>
      <dgm:spPr/>
      <dgm:t>
        <a:bodyPr/>
        <a:lstStyle/>
        <a:p>
          <a:endParaRPr lang="en-US"/>
        </a:p>
      </dgm:t>
    </dgm:pt>
    <dgm:pt modelId="{5CB53757-A239-4384-AA60-223DE399BD13}" type="sibTrans" cxnId="{C843510F-8B4F-4219-8E91-14D27693D141}">
      <dgm:prSet/>
      <dgm:spPr/>
      <dgm:t>
        <a:bodyPr/>
        <a:lstStyle/>
        <a:p>
          <a:endParaRPr lang="en-US"/>
        </a:p>
      </dgm:t>
    </dgm:pt>
    <dgm:pt modelId="{EC8F157E-CEFC-4F4B-9401-21A9550268A6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Approved in December 2019</a:t>
          </a:r>
          <a:endParaRPr lang="en-US" sz="1600" dirty="0">
            <a:solidFill>
              <a:schemeClr val="tx2"/>
            </a:solidFill>
          </a:endParaRPr>
        </a:p>
      </dgm:t>
    </dgm:pt>
    <dgm:pt modelId="{8DF5087E-4594-4277-B49B-F775B8CA83A6}" type="parTrans" cxnId="{05805B72-D948-4B35-BB6F-3BB104BFAB7D}">
      <dgm:prSet/>
      <dgm:spPr/>
      <dgm:t>
        <a:bodyPr/>
        <a:lstStyle/>
        <a:p>
          <a:endParaRPr lang="en-US"/>
        </a:p>
      </dgm:t>
    </dgm:pt>
    <dgm:pt modelId="{C426EE7E-DFCF-4785-B375-0738D8FA6AED}" type="sibTrans" cxnId="{05805B72-D948-4B35-BB6F-3BB104BFAB7D}">
      <dgm:prSet/>
      <dgm:spPr/>
      <dgm:t>
        <a:bodyPr/>
        <a:lstStyle/>
        <a:p>
          <a:endParaRPr lang="en-US"/>
        </a:p>
      </dgm:t>
    </dgm:pt>
    <dgm:pt modelId="{0D717BD5-B3E0-411F-A220-49BF1F124D92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Deadline for implementation December 2020</a:t>
          </a:r>
          <a:endParaRPr lang="en-US" sz="1600" dirty="0">
            <a:solidFill>
              <a:schemeClr val="tx2"/>
            </a:solidFill>
          </a:endParaRPr>
        </a:p>
      </dgm:t>
    </dgm:pt>
    <dgm:pt modelId="{51311E52-FCA8-4335-91F0-0C275BEF3014}" type="parTrans" cxnId="{96E82CA3-4ABF-4035-B139-5C81D460ECBB}">
      <dgm:prSet/>
      <dgm:spPr/>
      <dgm:t>
        <a:bodyPr/>
        <a:lstStyle/>
        <a:p>
          <a:endParaRPr lang="en-US"/>
        </a:p>
      </dgm:t>
    </dgm:pt>
    <dgm:pt modelId="{E0E805CF-4AE6-4595-88E9-EDE734F8BBA5}" type="sibTrans" cxnId="{96E82CA3-4ABF-4035-B139-5C81D460ECBB}">
      <dgm:prSet/>
      <dgm:spPr/>
      <dgm:t>
        <a:bodyPr/>
        <a:lstStyle/>
        <a:p>
          <a:endParaRPr lang="en-US"/>
        </a:p>
      </dgm:t>
    </dgm:pt>
    <dgm:pt modelId="{90050FEB-4071-4BE6-9794-9252B580DEF1}" type="pres">
      <dgm:prSet presAssocID="{F7AC3656-6346-4005-997F-2F12928C947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05B424-0651-4814-8C42-DC400DE7FB9D}" type="pres">
      <dgm:prSet presAssocID="{BF2DEE72-9EE6-4660-A13E-CCCCDC1C1F5B}" presName="horFlow" presStyleCnt="0"/>
      <dgm:spPr/>
    </dgm:pt>
    <dgm:pt modelId="{D4FD8939-6079-4222-8935-C46C5A854A20}" type="pres">
      <dgm:prSet presAssocID="{BF2DEE72-9EE6-4660-A13E-CCCCDC1C1F5B}" presName="bigChev" presStyleLbl="node1" presStyleIdx="0" presStyleCnt="3" custScaleX="124037"/>
      <dgm:spPr/>
      <dgm:t>
        <a:bodyPr/>
        <a:lstStyle/>
        <a:p>
          <a:endParaRPr lang="en-US"/>
        </a:p>
      </dgm:t>
    </dgm:pt>
    <dgm:pt modelId="{78EC8CAB-4372-4A68-B025-4E37C3021F5F}" type="pres">
      <dgm:prSet presAssocID="{AB0B4134-0118-457E-80C7-1732ABF0443C}" presName="parTrans" presStyleCnt="0"/>
      <dgm:spPr/>
    </dgm:pt>
    <dgm:pt modelId="{81AE7A99-8E51-4659-8459-AB0F4BB250A0}" type="pres">
      <dgm:prSet presAssocID="{550F62BF-BD07-4F3E-ABA1-C0B5294E09D4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78EDA-0D55-439F-97C3-8852D8764E58}" type="pres">
      <dgm:prSet presAssocID="{8BBF8740-7010-4062-AFF1-DCDA4BC77717}" presName="sibTrans" presStyleCnt="0"/>
      <dgm:spPr/>
    </dgm:pt>
    <dgm:pt modelId="{3721E212-ED4D-4262-825A-C0B54BBFD340}" type="pres">
      <dgm:prSet presAssocID="{1834A9F3-745B-47C3-A454-247D019221C2}" presName="node" presStyleLbl="alignAccFollowNode1" presStyleIdx="1" presStyleCnt="6" custScaleX="133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66420-5B2D-4CA4-9DC6-D091556DF12F}" type="pres">
      <dgm:prSet presAssocID="{BF2DEE72-9EE6-4660-A13E-CCCCDC1C1F5B}" presName="vSp" presStyleCnt="0"/>
      <dgm:spPr/>
    </dgm:pt>
    <dgm:pt modelId="{9C70F232-A1E6-47FA-BFE1-4B618E957A09}" type="pres">
      <dgm:prSet presAssocID="{6E3FAC6F-A4DC-48E2-B532-94F78703C458}" presName="horFlow" presStyleCnt="0"/>
      <dgm:spPr/>
    </dgm:pt>
    <dgm:pt modelId="{B2124333-E3FF-43F2-B924-B54283786C81}" type="pres">
      <dgm:prSet presAssocID="{6E3FAC6F-A4DC-48E2-B532-94F78703C458}" presName="bigChev" presStyleLbl="node1" presStyleIdx="1" presStyleCnt="3" custScaleX="115302"/>
      <dgm:spPr/>
      <dgm:t>
        <a:bodyPr/>
        <a:lstStyle/>
        <a:p>
          <a:endParaRPr lang="en-US"/>
        </a:p>
      </dgm:t>
    </dgm:pt>
    <dgm:pt modelId="{BFF3D7C3-DFA9-4305-902D-9987F2572182}" type="pres">
      <dgm:prSet presAssocID="{B5A10285-A5AA-47B5-BD41-85784B027B0C}" presName="parTrans" presStyleCnt="0"/>
      <dgm:spPr/>
    </dgm:pt>
    <dgm:pt modelId="{D69D7EE4-FD2D-40D0-B605-068ED8FCECFF}" type="pres">
      <dgm:prSet presAssocID="{22F5EEBE-D207-4487-8BC3-8997BD4D0BE2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C0B1D-7503-4D7F-81A0-9F8E37D9389E}" type="pres">
      <dgm:prSet presAssocID="{4685FD39-E158-458E-84B0-7920893A1A1C}" presName="sibTrans" presStyleCnt="0"/>
      <dgm:spPr/>
    </dgm:pt>
    <dgm:pt modelId="{AD5EA695-C83A-4C5D-8A29-D11AFED6EDF1}" type="pres">
      <dgm:prSet presAssocID="{C540AD8E-0C2E-45F6-817D-ABC1F259A95E}" presName="node" presStyleLbl="alignAccFollowNode1" presStyleIdx="3" presStyleCnt="6" custScaleX="158119" custLinFactNeighborX="10703" custLinFactNeighborY="1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7B1BD-C283-44CF-B273-DCD817424CE4}" type="pres">
      <dgm:prSet presAssocID="{6E3FAC6F-A4DC-48E2-B532-94F78703C458}" presName="vSp" presStyleCnt="0"/>
      <dgm:spPr/>
    </dgm:pt>
    <dgm:pt modelId="{1CFCBA8A-3097-4C1C-80A4-07E9288AEF25}" type="pres">
      <dgm:prSet presAssocID="{ABE638EC-C9BB-44B6-9080-C4587E154204}" presName="horFlow" presStyleCnt="0"/>
      <dgm:spPr/>
    </dgm:pt>
    <dgm:pt modelId="{93469655-2230-40A2-B8D0-E3983A9F3C99}" type="pres">
      <dgm:prSet presAssocID="{ABE638EC-C9BB-44B6-9080-C4587E154204}" presName="bigChev" presStyleLbl="node1" presStyleIdx="2" presStyleCnt="3"/>
      <dgm:spPr/>
      <dgm:t>
        <a:bodyPr/>
        <a:lstStyle/>
        <a:p>
          <a:endParaRPr lang="en-US"/>
        </a:p>
      </dgm:t>
    </dgm:pt>
    <dgm:pt modelId="{66838D86-C694-42CF-8433-090C9E54271D}" type="pres">
      <dgm:prSet presAssocID="{8DF5087E-4594-4277-B49B-F775B8CA83A6}" presName="parTrans" presStyleCnt="0"/>
      <dgm:spPr/>
    </dgm:pt>
    <dgm:pt modelId="{50F219F8-D067-4911-816D-DFF9B5AB2D4E}" type="pres">
      <dgm:prSet presAssocID="{EC8F157E-CEFC-4F4B-9401-21A9550268A6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376DF-FA55-4C62-B26F-39C95768AE2F}" type="pres">
      <dgm:prSet presAssocID="{C426EE7E-DFCF-4785-B375-0738D8FA6AED}" presName="sibTrans" presStyleCnt="0"/>
      <dgm:spPr/>
    </dgm:pt>
    <dgm:pt modelId="{4F6C3E7E-2394-4E0A-A3BD-B2EE1FD1497B}" type="pres">
      <dgm:prSet presAssocID="{0D717BD5-B3E0-411F-A220-49BF1F124D92}" presName="node" presStyleLbl="alignAccFollowNode1" presStyleIdx="5" presStyleCnt="6" custScaleX="131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264D45-A7DB-4B60-ACD4-1600F892F839}" type="presOf" srcId="{1834A9F3-745B-47C3-A454-247D019221C2}" destId="{3721E212-ED4D-4262-825A-C0B54BBFD340}" srcOrd="0" destOrd="0" presId="urn:microsoft.com/office/officeart/2005/8/layout/lProcess3"/>
    <dgm:cxn modelId="{44D6A33E-FB84-4A6A-A55B-F36E86C55BB9}" type="presOf" srcId="{F7AC3656-6346-4005-997F-2F12928C9473}" destId="{90050FEB-4071-4BE6-9794-9252B580DEF1}" srcOrd="0" destOrd="0" presId="urn:microsoft.com/office/officeart/2005/8/layout/lProcess3"/>
    <dgm:cxn modelId="{2428E77D-2D92-4280-BCED-370D6C12F873}" srcId="{BF2DEE72-9EE6-4660-A13E-CCCCDC1C1F5B}" destId="{550F62BF-BD07-4F3E-ABA1-C0B5294E09D4}" srcOrd="0" destOrd="0" parTransId="{AB0B4134-0118-457E-80C7-1732ABF0443C}" sibTransId="{8BBF8740-7010-4062-AFF1-DCDA4BC77717}"/>
    <dgm:cxn modelId="{3E9381DE-26A8-4973-A4CE-3CF92DDCDE45}" srcId="{BF2DEE72-9EE6-4660-A13E-CCCCDC1C1F5B}" destId="{1834A9F3-745B-47C3-A454-247D019221C2}" srcOrd="1" destOrd="0" parTransId="{0826C407-6101-4BB4-B8C3-0F2654F42DE6}" sibTransId="{945EC2AA-4EF0-4C84-A9D4-AE126607FC3E}"/>
    <dgm:cxn modelId="{05805B72-D948-4B35-BB6F-3BB104BFAB7D}" srcId="{ABE638EC-C9BB-44B6-9080-C4587E154204}" destId="{EC8F157E-CEFC-4F4B-9401-21A9550268A6}" srcOrd="0" destOrd="0" parTransId="{8DF5087E-4594-4277-B49B-F775B8CA83A6}" sibTransId="{C426EE7E-DFCF-4785-B375-0738D8FA6AED}"/>
    <dgm:cxn modelId="{96E82CA3-4ABF-4035-B139-5C81D460ECBB}" srcId="{ABE638EC-C9BB-44B6-9080-C4587E154204}" destId="{0D717BD5-B3E0-411F-A220-49BF1F124D92}" srcOrd="1" destOrd="0" parTransId="{51311E52-FCA8-4335-91F0-0C275BEF3014}" sibTransId="{E0E805CF-4AE6-4595-88E9-EDE734F8BBA5}"/>
    <dgm:cxn modelId="{344EC455-CEBA-42A7-885E-01944CCD115F}" srcId="{6E3FAC6F-A4DC-48E2-B532-94F78703C458}" destId="{22F5EEBE-D207-4487-8BC3-8997BD4D0BE2}" srcOrd="0" destOrd="0" parTransId="{B5A10285-A5AA-47B5-BD41-85784B027B0C}" sibTransId="{4685FD39-E158-458E-84B0-7920893A1A1C}"/>
    <dgm:cxn modelId="{E7CBC87F-0D05-44D5-8AC0-989E21BDF859}" type="presOf" srcId="{C540AD8E-0C2E-45F6-817D-ABC1F259A95E}" destId="{AD5EA695-C83A-4C5D-8A29-D11AFED6EDF1}" srcOrd="0" destOrd="0" presId="urn:microsoft.com/office/officeart/2005/8/layout/lProcess3"/>
    <dgm:cxn modelId="{C843510F-8B4F-4219-8E91-14D27693D141}" srcId="{F7AC3656-6346-4005-997F-2F12928C9473}" destId="{ABE638EC-C9BB-44B6-9080-C4587E154204}" srcOrd="2" destOrd="0" parTransId="{7AD9BC40-C376-451D-B10E-76F672BBB3D4}" sibTransId="{5CB53757-A239-4384-AA60-223DE399BD13}"/>
    <dgm:cxn modelId="{EDFD726A-C5F2-4578-A695-B4543826D1A6}" type="presOf" srcId="{ABE638EC-C9BB-44B6-9080-C4587E154204}" destId="{93469655-2230-40A2-B8D0-E3983A9F3C99}" srcOrd="0" destOrd="0" presId="urn:microsoft.com/office/officeart/2005/8/layout/lProcess3"/>
    <dgm:cxn modelId="{4360E9AC-B71D-4CB2-BC24-018A8D7A993E}" type="presOf" srcId="{BF2DEE72-9EE6-4660-A13E-CCCCDC1C1F5B}" destId="{D4FD8939-6079-4222-8935-C46C5A854A20}" srcOrd="0" destOrd="0" presId="urn:microsoft.com/office/officeart/2005/8/layout/lProcess3"/>
    <dgm:cxn modelId="{E4F3FB09-603E-438F-BBA5-DFD89A334A5F}" type="presOf" srcId="{EC8F157E-CEFC-4F4B-9401-21A9550268A6}" destId="{50F219F8-D067-4911-816D-DFF9B5AB2D4E}" srcOrd="0" destOrd="0" presId="urn:microsoft.com/office/officeart/2005/8/layout/lProcess3"/>
    <dgm:cxn modelId="{188877B1-715B-4FC4-B3D0-366636C27A57}" type="presOf" srcId="{6E3FAC6F-A4DC-48E2-B532-94F78703C458}" destId="{B2124333-E3FF-43F2-B924-B54283786C81}" srcOrd="0" destOrd="0" presId="urn:microsoft.com/office/officeart/2005/8/layout/lProcess3"/>
    <dgm:cxn modelId="{B2A1B7C0-DDD1-4993-87D9-762D9941BE11}" srcId="{F7AC3656-6346-4005-997F-2F12928C9473}" destId="{6E3FAC6F-A4DC-48E2-B532-94F78703C458}" srcOrd="1" destOrd="0" parTransId="{B2FA0E0C-48D2-49D9-A56B-9F2F2E83CCDD}" sibTransId="{A864A7C5-FCCC-436F-AFDD-78B3510AD290}"/>
    <dgm:cxn modelId="{0C68EF6C-088B-49CB-8F77-B139E7E4E7E3}" type="presOf" srcId="{550F62BF-BD07-4F3E-ABA1-C0B5294E09D4}" destId="{81AE7A99-8E51-4659-8459-AB0F4BB250A0}" srcOrd="0" destOrd="0" presId="urn:microsoft.com/office/officeart/2005/8/layout/lProcess3"/>
    <dgm:cxn modelId="{6064EC67-93E0-42CC-8417-E4AC426B7E3A}" srcId="{F7AC3656-6346-4005-997F-2F12928C9473}" destId="{BF2DEE72-9EE6-4660-A13E-CCCCDC1C1F5B}" srcOrd="0" destOrd="0" parTransId="{4E875B88-3D87-4290-94C6-95DF85445B8E}" sibTransId="{647D9B30-61FC-4013-A4F3-F3F1E9A20555}"/>
    <dgm:cxn modelId="{20213FA0-9F91-4AF3-8FD6-2655EF45A046}" type="presOf" srcId="{22F5EEBE-D207-4487-8BC3-8997BD4D0BE2}" destId="{D69D7EE4-FD2D-40D0-B605-068ED8FCECFF}" srcOrd="0" destOrd="0" presId="urn:microsoft.com/office/officeart/2005/8/layout/lProcess3"/>
    <dgm:cxn modelId="{6048483D-2487-45D3-BFB4-C48DCF2AA583}" srcId="{6E3FAC6F-A4DC-48E2-B532-94F78703C458}" destId="{C540AD8E-0C2E-45F6-817D-ABC1F259A95E}" srcOrd="1" destOrd="0" parTransId="{C6ACC005-2246-4D1A-AF50-062BE10A26C6}" sibTransId="{8BBB26EC-9FC2-484B-885E-01C4D1B6091B}"/>
    <dgm:cxn modelId="{67F76E37-8A8B-4144-95D2-61393D29CA64}" type="presOf" srcId="{0D717BD5-B3E0-411F-A220-49BF1F124D92}" destId="{4F6C3E7E-2394-4E0A-A3BD-B2EE1FD1497B}" srcOrd="0" destOrd="0" presId="urn:microsoft.com/office/officeart/2005/8/layout/lProcess3"/>
    <dgm:cxn modelId="{556BD314-6FFB-4818-BBDE-43349B7DA7A2}" type="presParOf" srcId="{90050FEB-4071-4BE6-9794-9252B580DEF1}" destId="{6D05B424-0651-4814-8C42-DC400DE7FB9D}" srcOrd="0" destOrd="0" presId="urn:microsoft.com/office/officeart/2005/8/layout/lProcess3"/>
    <dgm:cxn modelId="{97F8BF9A-64EC-4E09-AF0A-36EEA6250172}" type="presParOf" srcId="{6D05B424-0651-4814-8C42-DC400DE7FB9D}" destId="{D4FD8939-6079-4222-8935-C46C5A854A20}" srcOrd="0" destOrd="0" presId="urn:microsoft.com/office/officeart/2005/8/layout/lProcess3"/>
    <dgm:cxn modelId="{4390BB39-22CF-4C0D-AC26-D69A75EA917F}" type="presParOf" srcId="{6D05B424-0651-4814-8C42-DC400DE7FB9D}" destId="{78EC8CAB-4372-4A68-B025-4E37C3021F5F}" srcOrd="1" destOrd="0" presId="urn:microsoft.com/office/officeart/2005/8/layout/lProcess3"/>
    <dgm:cxn modelId="{FFEF3E6D-D2EF-435C-90BC-B7B4854494F5}" type="presParOf" srcId="{6D05B424-0651-4814-8C42-DC400DE7FB9D}" destId="{81AE7A99-8E51-4659-8459-AB0F4BB250A0}" srcOrd="2" destOrd="0" presId="urn:microsoft.com/office/officeart/2005/8/layout/lProcess3"/>
    <dgm:cxn modelId="{698DE3DE-BCC9-4FA1-889A-635C976704D7}" type="presParOf" srcId="{6D05B424-0651-4814-8C42-DC400DE7FB9D}" destId="{DBE78EDA-0D55-439F-97C3-8852D8764E58}" srcOrd="3" destOrd="0" presId="urn:microsoft.com/office/officeart/2005/8/layout/lProcess3"/>
    <dgm:cxn modelId="{CFD8C5D5-C622-4F99-964E-6E412EF9E52F}" type="presParOf" srcId="{6D05B424-0651-4814-8C42-DC400DE7FB9D}" destId="{3721E212-ED4D-4262-825A-C0B54BBFD340}" srcOrd="4" destOrd="0" presId="urn:microsoft.com/office/officeart/2005/8/layout/lProcess3"/>
    <dgm:cxn modelId="{38211F51-4264-4EE3-A008-B44FAD55DE45}" type="presParOf" srcId="{90050FEB-4071-4BE6-9794-9252B580DEF1}" destId="{07E66420-5B2D-4CA4-9DC6-D091556DF12F}" srcOrd="1" destOrd="0" presId="urn:microsoft.com/office/officeart/2005/8/layout/lProcess3"/>
    <dgm:cxn modelId="{8901E25F-7D41-4533-915F-A0BF585006F7}" type="presParOf" srcId="{90050FEB-4071-4BE6-9794-9252B580DEF1}" destId="{9C70F232-A1E6-47FA-BFE1-4B618E957A09}" srcOrd="2" destOrd="0" presId="urn:microsoft.com/office/officeart/2005/8/layout/lProcess3"/>
    <dgm:cxn modelId="{71FBC909-55AB-4E4F-8C2E-9412387C9518}" type="presParOf" srcId="{9C70F232-A1E6-47FA-BFE1-4B618E957A09}" destId="{B2124333-E3FF-43F2-B924-B54283786C81}" srcOrd="0" destOrd="0" presId="urn:microsoft.com/office/officeart/2005/8/layout/lProcess3"/>
    <dgm:cxn modelId="{2B5D9C88-FFB6-43D8-ABBA-6182F687103F}" type="presParOf" srcId="{9C70F232-A1E6-47FA-BFE1-4B618E957A09}" destId="{BFF3D7C3-DFA9-4305-902D-9987F2572182}" srcOrd="1" destOrd="0" presId="urn:microsoft.com/office/officeart/2005/8/layout/lProcess3"/>
    <dgm:cxn modelId="{4BF4B36F-09CD-4459-9A93-80EC96DBBDAF}" type="presParOf" srcId="{9C70F232-A1E6-47FA-BFE1-4B618E957A09}" destId="{D69D7EE4-FD2D-40D0-B605-068ED8FCECFF}" srcOrd="2" destOrd="0" presId="urn:microsoft.com/office/officeart/2005/8/layout/lProcess3"/>
    <dgm:cxn modelId="{773B349E-8C19-429D-A3CB-F50225F575B6}" type="presParOf" srcId="{9C70F232-A1E6-47FA-BFE1-4B618E957A09}" destId="{D9AC0B1D-7503-4D7F-81A0-9F8E37D9389E}" srcOrd="3" destOrd="0" presId="urn:microsoft.com/office/officeart/2005/8/layout/lProcess3"/>
    <dgm:cxn modelId="{0CBD6BEE-DA89-44C9-980D-D4CAAD9AE5F3}" type="presParOf" srcId="{9C70F232-A1E6-47FA-BFE1-4B618E957A09}" destId="{AD5EA695-C83A-4C5D-8A29-D11AFED6EDF1}" srcOrd="4" destOrd="0" presId="urn:microsoft.com/office/officeart/2005/8/layout/lProcess3"/>
    <dgm:cxn modelId="{21CBF9C2-9016-4948-8BFE-71B2AD0001A7}" type="presParOf" srcId="{90050FEB-4071-4BE6-9794-9252B580DEF1}" destId="{3E57B1BD-C283-44CF-B273-DCD817424CE4}" srcOrd="3" destOrd="0" presId="urn:microsoft.com/office/officeart/2005/8/layout/lProcess3"/>
    <dgm:cxn modelId="{2376D854-A660-4B13-A780-2D70F9A2981B}" type="presParOf" srcId="{90050FEB-4071-4BE6-9794-9252B580DEF1}" destId="{1CFCBA8A-3097-4C1C-80A4-07E9288AEF25}" srcOrd="4" destOrd="0" presId="urn:microsoft.com/office/officeart/2005/8/layout/lProcess3"/>
    <dgm:cxn modelId="{E58DBB94-7251-4111-BE90-0A0A85364B3B}" type="presParOf" srcId="{1CFCBA8A-3097-4C1C-80A4-07E9288AEF25}" destId="{93469655-2230-40A2-B8D0-E3983A9F3C99}" srcOrd="0" destOrd="0" presId="urn:microsoft.com/office/officeart/2005/8/layout/lProcess3"/>
    <dgm:cxn modelId="{084E4CFB-6BF2-4233-82BC-CE020CACF5BF}" type="presParOf" srcId="{1CFCBA8A-3097-4C1C-80A4-07E9288AEF25}" destId="{66838D86-C694-42CF-8433-090C9E54271D}" srcOrd="1" destOrd="0" presId="urn:microsoft.com/office/officeart/2005/8/layout/lProcess3"/>
    <dgm:cxn modelId="{35F1675D-A28B-4446-A31F-A55EAF15B7BB}" type="presParOf" srcId="{1CFCBA8A-3097-4C1C-80A4-07E9288AEF25}" destId="{50F219F8-D067-4911-816D-DFF9B5AB2D4E}" srcOrd="2" destOrd="0" presId="urn:microsoft.com/office/officeart/2005/8/layout/lProcess3"/>
    <dgm:cxn modelId="{A62CD0BD-4B32-4ED9-B8A0-289E82C071E1}" type="presParOf" srcId="{1CFCBA8A-3097-4C1C-80A4-07E9288AEF25}" destId="{E2B376DF-FA55-4C62-B26F-39C95768AE2F}" srcOrd="3" destOrd="0" presId="urn:microsoft.com/office/officeart/2005/8/layout/lProcess3"/>
    <dgm:cxn modelId="{77D6B692-8CFE-45B5-B3CD-6887229A2402}" type="presParOf" srcId="{1CFCBA8A-3097-4C1C-80A4-07E9288AEF25}" destId="{4F6C3E7E-2394-4E0A-A3BD-B2EE1FD1497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D8939-6079-4222-8935-C46C5A854A20}">
      <dsp:nvSpPr>
        <dsp:cNvPr id="0" name=""/>
        <dsp:cNvSpPr/>
      </dsp:nvSpPr>
      <dsp:spPr>
        <a:xfrm>
          <a:off x="3718" y="398217"/>
          <a:ext cx="3123320" cy="1007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CM Guidelines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IO NC</a:t>
          </a:r>
          <a:endParaRPr lang="en-US" sz="1600" kern="1200" dirty="0"/>
        </a:p>
      </dsp:txBody>
      <dsp:txXfrm>
        <a:off x="507329" y="398217"/>
        <a:ext cx="2116098" cy="1007222"/>
      </dsp:txXfrm>
    </dsp:sp>
    <dsp:sp modelId="{81AE7A99-8E51-4659-8459-AB0F4BB250A0}">
      <dsp:nvSpPr>
        <dsp:cNvPr id="0" name=""/>
        <dsp:cNvSpPr/>
      </dsp:nvSpPr>
      <dsp:spPr>
        <a:xfrm>
          <a:off x="2799691" y="483831"/>
          <a:ext cx="2089985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Approved in January 2018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3217688" y="483831"/>
        <a:ext cx="1253991" cy="835994"/>
      </dsp:txXfrm>
    </dsp:sp>
    <dsp:sp modelId="{3721E212-ED4D-4262-825A-C0B54BBFD340}">
      <dsp:nvSpPr>
        <dsp:cNvPr id="0" name=""/>
        <dsp:cNvSpPr/>
      </dsp:nvSpPr>
      <dsp:spPr>
        <a:xfrm>
          <a:off x="4597079" y="483831"/>
          <a:ext cx="2798553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Deadline for implementation October 2018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5015076" y="483831"/>
        <a:ext cx="1962559" cy="835994"/>
      </dsp:txXfrm>
    </dsp:sp>
    <dsp:sp modelId="{B2124333-E3FF-43F2-B924-B54283786C81}">
      <dsp:nvSpPr>
        <dsp:cNvPr id="0" name=""/>
        <dsp:cNvSpPr/>
      </dsp:nvSpPr>
      <dsp:spPr>
        <a:xfrm>
          <a:off x="3718" y="1546450"/>
          <a:ext cx="2903368" cy="1007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CAM NC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TAR NC</a:t>
          </a:r>
          <a:endParaRPr lang="en-US" sz="1600" kern="1200" dirty="0"/>
        </a:p>
      </dsp:txBody>
      <dsp:txXfrm>
        <a:off x="507329" y="1546450"/>
        <a:ext cx="1896146" cy="1007222"/>
      </dsp:txXfrm>
    </dsp:sp>
    <dsp:sp modelId="{D69D7EE4-FD2D-40D0-B605-068ED8FCECFF}">
      <dsp:nvSpPr>
        <dsp:cNvPr id="0" name=""/>
        <dsp:cNvSpPr/>
      </dsp:nvSpPr>
      <dsp:spPr>
        <a:xfrm>
          <a:off x="2579739" y="1632064"/>
          <a:ext cx="2089985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Approved in November 2018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2997736" y="1632064"/>
        <a:ext cx="1253991" cy="835994"/>
      </dsp:txXfrm>
    </dsp:sp>
    <dsp:sp modelId="{AD5EA695-C83A-4C5D-8A29-D11AFED6EDF1}">
      <dsp:nvSpPr>
        <dsp:cNvPr id="0" name=""/>
        <dsp:cNvSpPr/>
      </dsp:nvSpPr>
      <dsp:spPr>
        <a:xfrm>
          <a:off x="4380845" y="1644595"/>
          <a:ext cx="3304664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Deadline for implementation end February 2020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2"/>
            </a:solidFill>
          </a:endParaRPr>
        </a:p>
      </dsp:txBody>
      <dsp:txXfrm>
        <a:off x="4798842" y="1644595"/>
        <a:ext cx="2468670" cy="835994"/>
      </dsp:txXfrm>
    </dsp:sp>
    <dsp:sp modelId="{93469655-2230-40A2-B8D0-E3983A9F3C99}">
      <dsp:nvSpPr>
        <dsp:cNvPr id="0" name=""/>
        <dsp:cNvSpPr/>
      </dsp:nvSpPr>
      <dsp:spPr>
        <a:xfrm>
          <a:off x="3718" y="2694683"/>
          <a:ext cx="2518055" cy="1007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BAL NC</a:t>
          </a:r>
          <a:endParaRPr lang="en-US" sz="1600" kern="1200" dirty="0"/>
        </a:p>
      </dsp:txBody>
      <dsp:txXfrm>
        <a:off x="507329" y="2694683"/>
        <a:ext cx="1510833" cy="1007222"/>
      </dsp:txXfrm>
    </dsp:sp>
    <dsp:sp modelId="{50F219F8-D067-4911-816D-DFF9B5AB2D4E}">
      <dsp:nvSpPr>
        <dsp:cNvPr id="0" name=""/>
        <dsp:cNvSpPr/>
      </dsp:nvSpPr>
      <dsp:spPr>
        <a:xfrm>
          <a:off x="2194426" y="2780297"/>
          <a:ext cx="2089985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Approved in December 2019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2612423" y="2780297"/>
        <a:ext cx="1253991" cy="835994"/>
      </dsp:txXfrm>
    </dsp:sp>
    <dsp:sp modelId="{4F6C3E7E-2394-4E0A-A3BD-B2EE1FD1497B}">
      <dsp:nvSpPr>
        <dsp:cNvPr id="0" name=""/>
        <dsp:cNvSpPr/>
      </dsp:nvSpPr>
      <dsp:spPr>
        <a:xfrm>
          <a:off x="3991814" y="2780297"/>
          <a:ext cx="2739950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Deadline for implementation December 2020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4409811" y="2780297"/>
        <a:ext cx="1903956" cy="835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E58C0-41C8-40F8-9E4C-994D28891B3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897E-22FF-4E7B-9489-E78B0B3F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64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7T12:25:4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10389 0 0,'0'0'-256'0'0,"0"0"432"0"0,0 0-96 0 0,0 0 64 0 0,0 0-96 0 0,0-5-1153 0 0,-2 1-4561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09T10:49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6691 0 0,'0'0'-816'0'0,"0"0"-1729"0"0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4E120C6-56C8-4483-8138-9BC36068468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1257300"/>
            <a:ext cx="6022975" cy="3387725"/>
          </a:xfrm>
          <a:prstGeom prst="rect">
            <a:avLst/>
          </a:prstGeom>
        </p:spPr>
      </p:sp>
      <p:sp>
        <p:nvSpPr>
          <p:cNvPr id="362" name="CustomShape 2"/>
          <p:cNvSpPr/>
          <p:nvPr/>
        </p:nvSpPr>
        <p:spPr>
          <a:xfrm>
            <a:off x="4402080" y="9553680"/>
            <a:ext cx="33616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1257300"/>
            <a:ext cx="6022975" cy="3387725"/>
          </a:xfrm>
          <a:prstGeom prst="rect">
            <a:avLst/>
          </a:prstGeom>
        </p:spPr>
      </p:sp>
      <p:sp>
        <p:nvSpPr>
          <p:cNvPr id="386" name="CustomShape 2"/>
          <p:cNvSpPr/>
          <p:nvPr/>
        </p:nvSpPr>
        <p:spPr>
          <a:xfrm>
            <a:off x="4402080" y="9553680"/>
            <a:ext cx="33616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504032" y="277227"/>
            <a:ext cx="6981767" cy="504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183"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504031" y="1134111"/>
            <a:ext cx="9072563" cy="4099598"/>
          </a:xfrm>
        </p:spPr>
        <p:txBody>
          <a:bodyPr>
            <a:normAutofit/>
          </a:bodyPr>
          <a:lstStyle>
            <a:lvl1pPr marL="0" marR="0" indent="0" algn="l" defTabSz="453634" rtl="0" eaLnBrk="1" fontAlgn="auto" latinLnBrk="0" hangingPunct="1">
              <a:lnSpc>
                <a:spcPct val="120000"/>
              </a:lnSpc>
              <a:spcBef>
                <a:spcPts val="976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87" b="1" i="1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spcAft>
                <a:spcPts val="794"/>
              </a:spcAft>
              <a:buFont typeface="Arial"/>
              <a:buNone/>
              <a:defRPr sz="1687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76413" indent="-176413">
              <a:lnSpc>
                <a:spcPct val="120000"/>
              </a:lnSpc>
              <a:spcAft>
                <a:spcPts val="794"/>
              </a:spcAft>
              <a:buFont typeface="Arial"/>
              <a:buChar char="•"/>
              <a:defRPr sz="1687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642648" indent="-283521">
              <a:spcAft>
                <a:spcPts val="0"/>
              </a:spcAft>
              <a:buFont typeface="Symbol" charset="2"/>
              <a:buChar char="-"/>
              <a:defRPr/>
            </a:lvl4pPr>
            <a:lvl5pPr marL="888366" indent="-176413">
              <a:spcAft>
                <a:spcPts val="0"/>
              </a:spcAft>
              <a:buFont typeface="Symbol" charset="2"/>
              <a:buChar char="-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lnSpc>
                <a:spcPct val="120000"/>
              </a:lnSpc>
              <a:spcAft>
                <a:spcPts val="794"/>
              </a:spcAft>
              <a:defRPr sz="1687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lnSpc>
                <a:spcPct val="120000"/>
              </a:lnSpc>
              <a:spcAft>
                <a:spcPts val="794"/>
              </a:spcAft>
              <a:defRPr sz="1687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6653" y="177359"/>
            <a:ext cx="2056626" cy="520223"/>
          </a:xfrm>
          <a:prstGeom prst="rect">
            <a:avLst/>
          </a:prstGeom>
        </p:spPr>
      </p:pic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509549" y="5318366"/>
            <a:ext cx="5236327" cy="301904"/>
          </a:xfrm>
        </p:spPr>
        <p:txBody>
          <a:bodyPr/>
          <a:lstStyle/>
          <a:p>
            <a:r>
              <a:rPr lang="en-GB" smtClean="0"/>
              <a:t>15th EnC Gas Forum, 30 September- 1 October 2020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5649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14"/>
          <a:stretch/>
        </p:blipFill>
        <p:spPr>
          <a:xfrm>
            <a:off x="360" y="0"/>
            <a:ext cx="10070640" cy="165996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Algerian" panose="04020705040A02060702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NimbusSanL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>
          <a:blip r:embed="rId14"/>
          <a:stretch/>
        </p:blipFill>
        <p:spPr>
          <a:xfrm>
            <a:off x="360" y="0"/>
            <a:ext cx="10070640" cy="165996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baseline="0">
          <a:solidFill>
            <a:schemeClr val="tx1"/>
          </a:solidFill>
          <a:latin typeface="NimbusSanL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/>
          <p:nvPr/>
        </p:nvPicPr>
        <p:blipFill>
          <a:blip r:embed="rId15"/>
          <a:stretch/>
        </p:blipFill>
        <p:spPr>
          <a:xfrm>
            <a:off x="360" y="0"/>
            <a:ext cx="10070640" cy="165996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4.svg"/><Relationship Id="rId5" Type="http://schemas.openxmlformats.org/officeDocument/2006/relationships/image" Target="../media/image4.svg"/><Relationship Id="rId10" Type="http://schemas.openxmlformats.org/officeDocument/2006/relationships/image" Target="../media/image4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ergy-community.org/events/2020/10/DE-CARBON-DAY.html" TargetMode="Externa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jp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ergy-community.org/dam/jcr:16a64736-89cf-4470-a137-05b9912aea50/ECS_IO_%20NC_implementation_update_052020.pdf" TargetMode="Externa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energy-community.org/dam/jcr:16a64736-89cf-4470-a137-05b9912aea50/ECS_IO_%20NC_implementation_update_052020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k.ba/en/remi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svg"/><Relationship Id="rId5" Type="http://schemas.openxmlformats.org/officeDocument/2006/relationships/image" Target="../media/image3.png"/><Relationship Id="rId4" Type="http://schemas.openxmlformats.org/officeDocument/2006/relationships/hyperlink" Target="https://www.energy-community.org/dam/jcr:07a15679-d2f7-41d8-94be-8b3ca9507377/ECRB_PA_%2001_202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F39766C-D9F1-4CDA-ADFD-E6415BB30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520" y="-212112"/>
            <a:ext cx="2206800" cy="11192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E797E4-CA67-4B34-BDD5-12E5985B842F}"/>
                  </a:ext>
                </a:extLst>
              </p14:cNvPr>
              <p14:cNvContentPartPr/>
              <p14:nvPr/>
            </p14:nvContentPartPr>
            <p14:xfrm>
              <a:off x="-264567" y="1705822"/>
              <a:ext cx="1080" cy="3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E797E4-CA67-4B34-BDD5-12E5985B84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73207" y="1696822"/>
                <a:ext cx="187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AE1360-1DAC-4ADF-B075-582E0C5E9D7F}"/>
                  </a:ext>
                </a:extLst>
              </p14:cNvPr>
              <p14:cNvContentPartPr/>
              <p14:nvPr/>
            </p14:nvContentPartPr>
            <p14:xfrm>
              <a:off x="978513" y="207770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AE1360-1DAC-4ADF-B075-582E0C5E9D7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513" y="206906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07A7EFD-393E-4BEB-8A49-A4FF3E7A3D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"/>
            <a:ext cx="10080625" cy="567035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10953" y="2305950"/>
            <a:ext cx="6781800" cy="1558820"/>
            <a:chOff x="776880" y="2189322"/>
            <a:chExt cx="6781800" cy="1745079"/>
          </a:xfrm>
        </p:grpSpPr>
        <p:sp>
          <p:nvSpPr>
            <p:cNvPr id="12" name="Titel 4"/>
            <p:cNvSpPr txBox="1">
              <a:spLocks/>
            </p:cNvSpPr>
            <p:nvPr/>
          </p:nvSpPr>
          <p:spPr>
            <a:xfrm>
              <a:off x="776880" y="2189322"/>
              <a:ext cx="6781800" cy="1220920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lIns="252000" tIns="45720" rIns="252000" bIns="45720" rtlCol="0" anchor="ctr">
              <a:normAutofit fontScale="975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800" i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200" b="1" i="0" dirty="0" smtClean="0">
                  <a:solidFill>
                    <a:srgbClr val="283583"/>
                  </a:solidFill>
                  <a:latin typeface="Arial"/>
                </a:rPr>
                <a:t>Energy Community Developments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000" i="0" dirty="0" smtClean="0">
                <a:solidFill>
                  <a:srgbClr val="283583"/>
                </a:solidFill>
                <a:latin typeface="Arial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800" i="0" dirty="0" smtClean="0">
                  <a:solidFill>
                    <a:srgbClr val="283583"/>
                  </a:solidFill>
                  <a:latin typeface="Arial"/>
                </a:rPr>
                <a:t>GRI RCC 29 October 2020 </a:t>
              </a:r>
              <a:r>
                <a:rPr lang="en-AT" sz="1800" i="0" dirty="0" smtClean="0">
                  <a:solidFill>
                    <a:srgbClr val="283583"/>
                  </a:solidFill>
                  <a:latin typeface="Arial"/>
                </a:rPr>
                <a:t>–</a:t>
              </a:r>
              <a:r>
                <a:rPr lang="de-DE" sz="1800" i="0" dirty="0" smtClean="0">
                  <a:solidFill>
                    <a:srgbClr val="283583"/>
                  </a:solidFill>
                  <a:latin typeface="Arial"/>
                </a:rPr>
                <a:t> GRI SG 30 October 2020</a:t>
              </a:r>
              <a:endPara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" name="Untertitel 3"/>
            <p:cNvSpPr txBox="1">
              <a:spLocks/>
            </p:cNvSpPr>
            <p:nvPr/>
          </p:nvSpPr>
          <p:spPr>
            <a:xfrm>
              <a:off x="782960" y="3410242"/>
              <a:ext cx="6775720" cy="524159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lIns="252000" tIns="45720" rIns="252000" bIns="45720" rtlCol="0" anchor="ctr">
              <a:noAutofit/>
            </a:bodyPr>
            <a:lstStyle>
              <a:lvl1pPr marL="0" indent="0" algn="l" defTabSz="457200" rtl="0" eaLnBrk="1" latinLnBrk="0" hangingPunct="1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None/>
                <a:defRPr sz="17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/>
                </a:defRPr>
              </a:lvl1pPr>
              <a:lvl2pPr marL="457200" indent="0" algn="ctr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Arial"/>
                <a:buNone/>
                <a:defRPr lang="de-AT" sz="1600" b="0" i="0" kern="1200">
                  <a:solidFill>
                    <a:schemeClr val="tx1">
                      <a:tint val="75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914400" marR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 lang="de-AT" sz="1600" b="1" i="1" kern="1200">
                  <a:solidFill>
                    <a:schemeClr val="tx1">
                      <a:tint val="75000"/>
                    </a:schemeClr>
                  </a:solidFill>
                  <a:latin typeface="Arial"/>
                  <a:ea typeface="+mn-ea"/>
                  <a:cs typeface="Arial"/>
                </a:defRPr>
              </a:lvl3pPr>
              <a:lvl4pPr marL="1371600" indent="0" algn="ctr" defTabSz="4572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Font typeface="Symbol" charset="2"/>
                <a:buNone/>
                <a:defRPr sz="17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Arial"/>
                </a:defRPr>
              </a:lvl4pPr>
              <a:lvl5pPr marL="1828800" indent="0" algn="ctr" defTabSz="4572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Font typeface="Arial"/>
                <a:buNone/>
                <a:defRPr sz="17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Arial"/>
                </a:defRPr>
              </a:lvl5pPr>
              <a:lvl6pPr marL="2286000" indent="0" algn="ctr" defTabSz="4572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Font typeface="Symbol" charset="2"/>
                <a:buNone/>
                <a:defRPr sz="1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Font typeface="Symbol" charset="2"/>
                <a:buNone/>
                <a:defRPr sz="1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83583"/>
                  </a:solidFill>
                  <a:effectLst/>
                  <a:uLnTx/>
                  <a:uFillTx/>
                  <a:latin typeface="Arial"/>
                </a:rPr>
                <a:t>Nina Grall-Edler, Energy Community Secretariat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14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67580" y="-212112"/>
            <a:ext cx="2206800" cy="1119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/>
          <p:cNvPicPr/>
          <p:nvPr/>
        </p:nvPicPr>
        <p:blipFill>
          <a:blip r:embed="rId2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67580" y="-212112"/>
            <a:ext cx="2206800" cy="1119288"/>
          </a:xfrm>
          <a:prstGeom prst="rect">
            <a:avLst/>
          </a:prstGeom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3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nhaltsplatzhalter 3"/>
          <p:cNvSpPr txBox="1">
            <a:spLocks/>
          </p:cNvSpPr>
          <p:nvPr/>
        </p:nvSpPr>
        <p:spPr>
          <a:xfrm>
            <a:off x="3682415" y="766534"/>
            <a:ext cx="6280240" cy="211001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283583"/>
                </a:solidFill>
                <a:latin typeface="Arial"/>
                <a:cs typeface="Arial"/>
              </a:rPr>
              <a:t>on-line IT platform launched in May 2020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283583"/>
                </a:solidFill>
                <a:latin typeface="Arial"/>
                <a:cs typeface="Arial"/>
              </a:rPr>
              <a:t>Unbundling report and Policy Guidelines on measurement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283583"/>
                </a:solidFill>
                <a:latin typeface="Arial"/>
                <a:cs typeface="Arial"/>
              </a:rPr>
              <a:t>Unbundling report to be updated to reflect improvements in the last year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283583"/>
                </a:solidFill>
                <a:latin typeface="Arial"/>
                <a:cs typeface="Arial"/>
              </a:rPr>
              <a:t>Focus in 2020 on losses / methane emissions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endParaRPr lang="en-US" sz="1600" dirty="0">
              <a:solidFill>
                <a:srgbClr val="283583"/>
              </a:solidFill>
              <a:latin typeface="Arial"/>
              <a:cs typeface="Arial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6028" y="222651"/>
            <a:ext cx="6997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GB" sz="2000" b="1" dirty="0">
                <a:solidFill>
                  <a:srgbClr val="283583"/>
                </a:solidFill>
              </a:rPr>
              <a:t>ECDSO-g Coordination Platform </a:t>
            </a:r>
            <a:endParaRPr lang="it-IT" sz="2000" b="1" dirty="0">
              <a:solidFill>
                <a:srgbClr val="28358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06" y="902783"/>
            <a:ext cx="3150454" cy="41724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531" y="5075209"/>
            <a:ext cx="34495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https://www.energy-community.org/legal/policy-guidelines.html</a:t>
            </a:r>
          </a:p>
        </p:txBody>
      </p:sp>
      <p:sp>
        <p:nvSpPr>
          <p:cNvPr id="15" name="Inhaltsplatzhalter 3"/>
          <p:cNvSpPr txBox="1">
            <a:spLocks/>
          </p:cNvSpPr>
          <p:nvPr/>
        </p:nvSpPr>
        <p:spPr>
          <a:xfrm>
            <a:off x="3794140" y="2791160"/>
            <a:ext cx="6056791" cy="240364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20000"/>
              </a:lnSpc>
              <a:spcBef>
                <a:spcPts val="984"/>
              </a:spcBef>
              <a:buNone/>
            </a:pPr>
            <a:r>
              <a:rPr lang="en-US" sz="1800" b="1" dirty="0" smtClean="0">
                <a:solidFill>
                  <a:srgbClr val="283583"/>
                </a:solidFill>
                <a:latin typeface="Arial"/>
                <a:cs typeface="Arial"/>
              </a:rPr>
              <a:t>Policy Guidelines on measurement in D network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Meter reading conversions to reference conditions, usage of energy units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Parameters to define measurement equipment set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Decisive factors to introduce smart meters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Load Consumption profiles / related to reference (metered) customers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Billing frequency corresponding to reading frequency 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endParaRPr lang="en-US" sz="1600" dirty="0">
              <a:solidFill>
                <a:srgbClr val="283583"/>
              </a:solidFill>
              <a:latin typeface="Arial"/>
              <a:cs typeface="Arial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65928" y="2859152"/>
            <a:ext cx="771753" cy="55858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Outlook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04032" y="888438"/>
            <a:ext cx="8828140" cy="4306119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300" i="0" dirty="0" smtClean="0"/>
              <a:t>CEP</a:t>
            </a:r>
            <a:r>
              <a:rPr lang="de-DE" sz="1300" b="0" i="0" dirty="0" smtClean="0"/>
              <a:t> </a:t>
            </a:r>
            <a:r>
              <a:rPr lang="de-DE" sz="1300" b="0" i="0" baseline="-25000" dirty="0" smtClean="0"/>
              <a:t>target: 2021</a:t>
            </a:r>
            <a:endParaRPr lang="de-DE" sz="1300" b="0" i="0" baseline="-25000" dirty="0" smtClean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300" i="0" dirty="0" smtClean="0"/>
              <a:t>Just transition</a:t>
            </a:r>
          </a:p>
          <a:p>
            <a:pPr marL="450850" lvl="3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de-DE" sz="1300" dirty="0">
                <a:solidFill>
                  <a:schemeClr val="tx2"/>
                </a:solidFill>
              </a:rPr>
              <a:t>Energy poverty study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300" i="0" dirty="0" smtClean="0"/>
              <a:t>De-carbonization - </a:t>
            </a:r>
            <a:r>
              <a:rPr lang="de-DE" sz="1300" b="0" i="0" dirty="0" smtClean="0"/>
              <a:t>study </a:t>
            </a:r>
            <a:r>
              <a:rPr lang="de-DE" sz="1300" b="0" i="0" dirty="0"/>
              <a:t>on carbon pricing options </a:t>
            </a:r>
            <a:r>
              <a:rPr lang="de-DE" sz="1300" b="0" i="0" baseline="-25000" dirty="0"/>
              <a:t>to be finalized 11/2020</a:t>
            </a:r>
          </a:p>
          <a:p>
            <a:pPr marL="450850" lvl="4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2"/>
                </a:solidFill>
              </a:rPr>
              <a:t>national emission trading schemes where the carbon price would be gradually aligned with the price based on the EU </a:t>
            </a:r>
            <a:r>
              <a:rPr lang="en-GB" sz="1300" dirty="0" smtClean="0">
                <a:solidFill>
                  <a:schemeClr val="tx2"/>
                </a:solidFill>
              </a:rPr>
              <a:t>ETS most </a:t>
            </a:r>
            <a:r>
              <a:rPr lang="en-GB" sz="1300" dirty="0">
                <a:solidFill>
                  <a:schemeClr val="tx2"/>
                </a:solidFill>
              </a:rPr>
              <a:t>cost-effective and socially acceptable </a:t>
            </a:r>
            <a:r>
              <a:rPr lang="en-GB" sz="1300" dirty="0" smtClean="0">
                <a:solidFill>
                  <a:schemeClr val="tx2"/>
                </a:solidFill>
              </a:rPr>
              <a:t>option (compared </a:t>
            </a:r>
            <a:r>
              <a:rPr lang="en-GB" sz="1300" dirty="0">
                <a:solidFill>
                  <a:schemeClr val="tx2"/>
                </a:solidFill>
              </a:rPr>
              <a:t>to a potential cross-border carbon </a:t>
            </a:r>
            <a:r>
              <a:rPr lang="en-GB" sz="1300" dirty="0" smtClean="0">
                <a:solidFill>
                  <a:schemeClr val="tx2"/>
                </a:solidFill>
              </a:rPr>
              <a:t>tax)</a:t>
            </a:r>
            <a:endParaRPr lang="en-GB" sz="1300" dirty="0">
              <a:solidFill>
                <a:schemeClr val="tx2"/>
              </a:solidFill>
            </a:endParaRPr>
          </a:p>
          <a:p>
            <a:pPr marL="450850" lvl="4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2"/>
                </a:solidFill>
              </a:rPr>
              <a:t>Key: market integration, accelerating investment into renewables, </a:t>
            </a:r>
            <a:r>
              <a:rPr lang="en-GB" sz="1300" dirty="0" smtClean="0">
                <a:solidFill>
                  <a:schemeClr val="tx2"/>
                </a:solidFill>
              </a:rPr>
              <a:t>mitigating </a:t>
            </a:r>
            <a:r>
              <a:rPr lang="en-GB" sz="1300" dirty="0">
                <a:solidFill>
                  <a:schemeClr val="tx2"/>
                </a:solidFill>
              </a:rPr>
              <a:t>price shocks for </a:t>
            </a:r>
            <a:r>
              <a:rPr lang="en-GB" sz="1300" dirty="0" smtClean="0">
                <a:solidFill>
                  <a:schemeClr val="tx2"/>
                </a:solidFill>
              </a:rPr>
              <a:t>consumers</a:t>
            </a:r>
          </a:p>
          <a:p>
            <a:pPr marL="450850" lvl="4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2"/>
                </a:solidFill>
              </a:rPr>
              <a:t>Workshop 27.10.2020: </a:t>
            </a:r>
            <a:r>
              <a:rPr lang="en-GB" sz="1300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n-GB" sz="1300" dirty="0" smtClean="0">
                <a:solidFill>
                  <a:schemeClr val="tx2"/>
                </a:solidFill>
                <a:hlinkClick r:id="rId2"/>
              </a:rPr>
              <a:t>energy-community.org/events/2020/10/DE-CARBON-DAY.html</a:t>
            </a:r>
            <a:r>
              <a:rPr lang="en-GB" sz="1300" dirty="0" smtClean="0">
                <a:solidFill>
                  <a:schemeClr val="tx2"/>
                </a:solidFill>
              </a:rPr>
              <a:t> </a:t>
            </a:r>
            <a:endParaRPr lang="en-US" sz="13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300" i="0" dirty="0" smtClean="0"/>
              <a:t>Hydrogen</a:t>
            </a:r>
            <a:r>
              <a:rPr lang="de-DE" sz="1300" b="0" i="0" dirty="0" smtClean="0"/>
              <a:t> study</a:t>
            </a:r>
          </a:p>
          <a:p>
            <a:pPr marL="450850" lvl="3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tx2"/>
                </a:solidFill>
              </a:rPr>
              <a:t>Potential for implementation of hydrogen </a:t>
            </a:r>
            <a:r>
              <a:rPr lang="en-GB" sz="1300" dirty="0">
                <a:solidFill>
                  <a:schemeClr val="tx2"/>
                </a:solidFill>
              </a:rPr>
              <a:t>t</a:t>
            </a:r>
            <a:r>
              <a:rPr lang="en-GB" sz="1300" dirty="0" smtClean="0">
                <a:solidFill>
                  <a:schemeClr val="tx2"/>
                </a:solidFill>
              </a:rPr>
              <a:t>echnologies and its utilization in the Energy Community</a:t>
            </a:r>
          </a:p>
          <a:p>
            <a:pPr marL="285750" lvl="0" indent="-285750" algn="just" defTabSz="457200" eaLnBrk="0" hangingPunct="0">
              <a:spcBef>
                <a:spcPts val="984"/>
              </a:spcBef>
              <a:buFont typeface="Arial" panose="020B0604020202020204" pitchFamily="34" charset="0"/>
              <a:buChar char="•"/>
            </a:pPr>
            <a:r>
              <a:rPr lang="en-GB" sz="1300" i="0" dirty="0"/>
              <a:t>Decarbonisation of </a:t>
            </a:r>
            <a:r>
              <a:rPr lang="en-GB" sz="1300" i="0" dirty="0" smtClean="0"/>
              <a:t>the transport sector </a:t>
            </a:r>
            <a:r>
              <a:rPr lang="en-GB" sz="1300" b="0" i="0" dirty="0" smtClean="0"/>
              <a:t>study</a:t>
            </a:r>
            <a:endParaRPr lang="en-US" sz="1300" b="0" i="0" dirty="0"/>
          </a:p>
          <a:p>
            <a:pPr marL="450850" lvl="3" indent="-179388" defTabSz="457200">
              <a:spcBef>
                <a:spcPts val="984"/>
              </a:spcBef>
              <a:buFont typeface="Arial" charset="0"/>
              <a:buChar char="•"/>
            </a:pPr>
            <a:r>
              <a:rPr lang="en-GB" sz="1300" smtClean="0">
                <a:solidFill>
                  <a:schemeClr val="tx2"/>
                </a:solidFill>
              </a:rPr>
              <a:t>Support </a:t>
            </a:r>
            <a:r>
              <a:rPr lang="en-GB" sz="1300" dirty="0">
                <a:solidFill>
                  <a:schemeClr val="tx2"/>
                </a:solidFill>
              </a:rPr>
              <a:t>CPs to find modalities to foster use of non-fossil fuels in the transport sector by 2030 and beyond; focus on sustainable liquid and gaseous biofuels advanced generations, hydrogen, e-cars, rail</a:t>
            </a:r>
            <a:r>
              <a:rPr lang="en-AT" sz="1300" dirty="0">
                <a:solidFill>
                  <a:schemeClr val="tx2"/>
                </a:solidFill>
              </a:rPr>
              <a:t>…</a:t>
            </a:r>
            <a:r>
              <a:rPr lang="en-GB" sz="1300" dirty="0">
                <a:solidFill>
                  <a:schemeClr val="tx2"/>
                </a:solidFill>
              </a:rPr>
              <a:t>.</a:t>
            </a:r>
            <a:endParaRPr lang="en-US" sz="1300" dirty="0">
              <a:solidFill>
                <a:schemeClr val="tx2"/>
              </a:solidFill>
            </a:endParaRPr>
          </a:p>
          <a:p>
            <a:pPr marL="450850" lvl="1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300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1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80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7A229-B84F-42D9-B07C-F2366E87E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80625" cy="5670351"/>
          </a:xfrm>
          <a:prstGeom prst="rect">
            <a:avLst/>
          </a:prstGeom>
        </p:spPr>
      </p:pic>
      <p:sp>
        <p:nvSpPr>
          <p:cNvPr id="351" name="CustomShape 1"/>
          <p:cNvSpPr/>
          <p:nvPr/>
        </p:nvSpPr>
        <p:spPr>
          <a:xfrm>
            <a:off x="1280880" y="1920240"/>
            <a:ext cx="5203080" cy="87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THANK YOU</a:t>
            </a:r>
            <a:endParaRPr lang="en-US" sz="2800" b="0" strike="noStrike" spc="-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FFFFF"/>
                </a:solidFill>
                <a:latin typeface="+mj-lt"/>
                <a:ea typeface="DejaVu Sans"/>
              </a:rPr>
              <a:t>FOR YOUR ATTENTION</a:t>
            </a:r>
            <a:endParaRPr lang="en-US" sz="2800" b="0" strike="noStrike" spc="-1" dirty="0">
              <a:latin typeface="+mj-lt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1300320" y="2878560"/>
            <a:ext cx="4691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spc="-1" dirty="0" smtClean="0">
                <a:solidFill>
                  <a:schemeClr val="bg1"/>
                </a:solidFill>
                <a:latin typeface="+mj-lt"/>
                <a:ea typeface="DejaVu Sans"/>
              </a:rPr>
              <a:t>Nina.grall</a:t>
            </a:r>
            <a:r>
              <a:rPr lang="en-US" sz="1400" b="1" strike="noStrike" spc="-1" dirty="0" smtClean="0">
                <a:solidFill>
                  <a:schemeClr val="bg1"/>
                </a:solidFill>
                <a:latin typeface="+mj-lt"/>
                <a:ea typeface="DejaVu Sans"/>
              </a:rPr>
              <a:t>@energy-community.org</a:t>
            </a:r>
            <a:endParaRPr lang="en-US" sz="1400" b="0" strike="noStrike" spc="-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54" name="Picture 286"/>
          <p:cNvPicPr/>
          <p:nvPr/>
        </p:nvPicPr>
        <p:blipFill>
          <a:blip r:embed="rId4"/>
          <a:stretch/>
        </p:blipFill>
        <p:spPr>
          <a:xfrm>
            <a:off x="1388520" y="4316760"/>
            <a:ext cx="177840" cy="146160"/>
          </a:xfrm>
          <a:prstGeom prst="rect">
            <a:avLst/>
          </a:prstGeom>
          <a:ln>
            <a:noFill/>
          </a:ln>
        </p:spPr>
      </p:pic>
      <p:pic>
        <p:nvPicPr>
          <p:cNvPr id="355" name="Picture 288"/>
          <p:cNvPicPr/>
          <p:nvPr/>
        </p:nvPicPr>
        <p:blipFill>
          <a:blip r:embed="rId5"/>
          <a:stretch/>
        </p:blipFill>
        <p:spPr>
          <a:xfrm>
            <a:off x="1388160" y="4592520"/>
            <a:ext cx="178920" cy="173880"/>
          </a:xfrm>
          <a:prstGeom prst="rect">
            <a:avLst/>
          </a:prstGeom>
          <a:ln>
            <a:noFill/>
          </a:ln>
        </p:spPr>
      </p:pic>
      <p:pic>
        <p:nvPicPr>
          <p:cNvPr id="356" name="Picture 289"/>
          <p:cNvPicPr/>
          <p:nvPr/>
        </p:nvPicPr>
        <p:blipFill>
          <a:blip r:embed="rId6"/>
          <a:stretch/>
        </p:blipFill>
        <p:spPr>
          <a:xfrm>
            <a:off x="1390680" y="4896000"/>
            <a:ext cx="173880" cy="173880"/>
          </a:xfrm>
          <a:prstGeom prst="rect">
            <a:avLst/>
          </a:prstGeom>
          <a:ln>
            <a:noFill/>
          </a:ln>
        </p:spPr>
      </p:pic>
      <p:pic>
        <p:nvPicPr>
          <p:cNvPr id="357" name="Picture 290"/>
          <p:cNvPicPr/>
          <p:nvPr/>
        </p:nvPicPr>
        <p:blipFill>
          <a:blip r:embed="rId7"/>
          <a:stretch/>
        </p:blipFill>
        <p:spPr>
          <a:xfrm>
            <a:off x="1382760" y="5199480"/>
            <a:ext cx="189720" cy="131040"/>
          </a:xfrm>
          <a:prstGeom prst="rect">
            <a:avLst/>
          </a:prstGeom>
          <a:ln>
            <a:noFill/>
          </a:ln>
        </p:spPr>
      </p:pic>
      <p:sp>
        <p:nvSpPr>
          <p:cNvPr id="358" name="CustomShape 4"/>
          <p:cNvSpPr/>
          <p:nvPr/>
        </p:nvSpPr>
        <p:spPr>
          <a:xfrm>
            <a:off x="1394640" y="4037435"/>
            <a:ext cx="165960" cy="16596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59" name="CustomShape 5"/>
          <p:cNvSpPr/>
          <p:nvPr/>
        </p:nvSpPr>
        <p:spPr>
          <a:xfrm>
            <a:off x="1620360" y="3550728"/>
            <a:ext cx="301680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www.energy-community.org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Ener_Community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/company/energy-community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/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Ener.Community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/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EnergyCommunityTV</a:t>
            </a:r>
            <a:endParaRPr lang="en-US" sz="1300" b="0" strike="noStrike" spc="-1" dirty="0">
              <a:latin typeface="+mj-lt"/>
            </a:endParaRPr>
          </a:p>
        </p:txBody>
      </p:sp>
      <p:sp>
        <p:nvSpPr>
          <p:cNvPr id="360" name="CustomShape 6"/>
          <p:cNvSpPr/>
          <p:nvPr/>
        </p:nvSpPr>
        <p:spPr>
          <a:xfrm>
            <a:off x="1299600" y="3610800"/>
            <a:ext cx="282708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chemeClr val="bg1"/>
                </a:solidFill>
                <a:latin typeface="+mj-lt"/>
                <a:ea typeface="DejaVu Sans"/>
              </a:rPr>
              <a:t>GET IN TOUCH</a:t>
            </a:r>
            <a:endParaRPr lang="en-US" sz="18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/>
          <p:cNvPicPr/>
          <p:nvPr/>
        </p:nvPicPr>
        <p:blipFill>
          <a:blip r:embed="rId2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7580" y="-212112"/>
            <a:ext cx="2206800" cy="1119288"/>
          </a:xfrm>
          <a:prstGeom prst="rect">
            <a:avLst/>
          </a:prstGeom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3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9074" y="0"/>
            <a:ext cx="7458505" cy="72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latin typeface="+mj-lt"/>
            </a:endParaRPr>
          </a:p>
        </p:txBody>
      </p:sp>
      <p:sp>
        <p:nvSpPr>
          <p:cNvPr id="23" name="Inhaltsplatzhalter 3"/>
          <p:cNvSpPr txBox="1">
            <a:spLocks/>
          </p:cNvSpPr>
          <p:nvPr/>
        </p:nvSpPr>
        <p:spPr>
          <a:xfrm>
            <a:off x="409074" y="1474978"/>
            <a:ext cx="9551731" cy="33446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500" b="1" dirty="0" smtClean="0">
                <a:solidFill>
                  <a:srgbClr val="283583"/>
                </a:solidFill>
                <a:latin typeface="Arial"/>
                <a:cs typeface="Arial"/>
              </a:rPr>
              <a:t>Directive </a:t>
            </a:r>
            <a:r>
              <a:rPr lang="en-GB" sz="1500" b="1" dirty="0">
                <a:solidFill>
                  <a:srgbClr val="283583"/>
                </a:solidFill>
                <a:latin typeface="Arial"/>
                <a:cs typeface="Arial"/>
              </a:rPr>
              <a:t>2009/73/EC &amp; Regulation (EC) 715/2009 </a:t>
            </a:r>
            <a:endParaRPr lang="en-GB" sz="1500" dirty="0" smtClean="0">
              <a:solidFill>
                <a:srgbClr val="283583"/>
              </a:solidFill>
              <a:latin typeface="Arial"/>
              <a:cs typeface="Arial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500" dirty="0">
                <a:solidFill>
                  <a:srgbClr val="283583"/>
                </a:solidFill>
                <a:latin typeface="Arial"/>
                <a:cs typeface="Arial"/>
              </a:rPr>
              <a:t>1</a:t>
            </a:r>
            <a:r>
              <a:rPr lang="en-GB" sz="1500" dirty="0" smtClean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lang="en-GB" sz="1500" dirty="0">
                <a:solidFill>
                  <a:srgbClr val="283583"/>
                </a:solidFill>
                <a:latin typeface="Arial"/>
                <a:cs typeface="Arial"/>
              </a:rPr>
              <a:t>January 2015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500" dirty="0" smtClean="0">
                <a:solidFill>
                  <a:srgbClr val="283583"/>
                </a:solidFill>
                <a:latin typeface="Arial"/>
                <a:cs typeface="Arial"/>
              </a:rPr>
              <a:t>Georgia</a:t>
            </a:r>
            <a:r>
              <a:rPr lang="en-GB" sz="1500" dirty="0">
                <a:solidFill>
                  <a:srgbClr val="283583"/>
                </a:solidFill>
                <a:latin typeface="Arial"/>
                <a:cs typeface="Arial"/>
              </a:rPr>
              <a:t>: end </a:t>
            </a:r>
            <a:r>
              <a:rPr lang="en-GB" sz="1500" dirty="0" smtClean="0">
                <a:solidFill>
                  <a:srgbClr val="283583"/>
                </a:solidFill>
                <a:latin typeface="Arial"/>
                <a:cs typeface="Arial"/>
              </a:rPr>
              <a:t>2020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500" dirty="0" smtClean="0">
                <a:solidFill>
                  <a:srgbClr val="283583"/>
                </a:solidFill>
                <a:latin typeface="Arial"/>
                <a:cs typeface="Arial"/>
              </a:rPr>
              <a:t>Moldova: derogation for unbundling 1 January 2020</a:t>
            </a:r>
            <a:endParaRPr lang="en-GB" sz="1500" dirty="0">
              <a:solidFill>
                <a:srgbClr val="283583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solidFill>
                  <a:srgbClr val="283583"/>
                </a:solidFill>
                <a:latin typeface="Arial"/>
                <a:cs typeface="Arial"/>
              </a:rPr>
              <a:t>Reform of the Energy Community Treaty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rgbClr val="283583"/>
                </a:solidFill>
                <a:latin typeface="Arial"/>
                <a:cs typeface="Arial"/>
              </a:rPr>
              <a:t>Reciprocity clause </a:t>
            </a:r>
            <a:r>
              <a:rPr lang="en-GB" sz="1600" baseline="-25000" dirty="0">
                <a:solidFill>
                  <a:srgbClr val="283583"/>
                </a:solidFill>
                <a:latin typeface="Arial"/>
                <a:cs typeface="Arial"/>
              </a:rPr>
              <a:t>electricity GL | Gas SoS Regulation </a:t>
            </a:r>
            <a:r>
              <a:rPr lang="en-AT" sz="1600" baseline="-25000" dirty="0">
                <a:solidFill>
                  <a:srgbClr val="283583"/>
                </a:solidFill>
                <a:latin typeface="Arial"/>
                <a:cs typeface="Arial"/>
              </a:rPr>
              <a:t>2017/1938</a:t>
            </a:r>
            <a:r>
              <a:rPr lang="de-DE" sz="1600" baseline="-25000" dirty="0">
                <a:solidFill>
                  <a:srgbClr val="283583"/>
                </a:solidFill>
                <a:latin typeface="Arial"/>
                <a:cs typeface="Arial"/>
              </a:rPr>
              <a:t> (</a:t>
            </a:r>
            <a:r>
              <a:rPr lang="de-DE" sz="1600" strike="sngStrike" baseline="-25000" dirty="0">
                <a:solidFill>
                  <a:srgbClr val="283583"/>
                </a:solidFill>
                <a:latin typeface="Arial"/>
                <a:cs typeface="Arial"/>
              </a:rPr>
              <a:t>solidarity clause</a:t>
            </a:r>
            <a:r>
              <a:rPr lang="de-DE" sz="1600" baseline="-25000" dirty="0">
                <a:solidFill>
                  <a:srgbClr val="283583"/>
                </a:solidFill>
                <a:latin typeface="Arial"/>
                <a:cs typeface="Arial"/>
              </a:rPr>
              <a:t>)</a:t>
            </a:r>
            <a:endParaRPr lang="en-GB" sz="1600" baseline="-25000" dirty="0">
              <a:solidFill>
                <a:srgbClr val="283583"/>
              </a:solidFill>
              <a:latin typeface="Arial"/>
              <a:cs typeface="Arial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rgbClr val="283583"/>
                </a:solidFill>
                <a:latin typeface="Arial"/>
                <a:cs typeface="Arial"/>
              </a:rPr>
              <a:t>Competences of ACER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rgbClr val="283583"/>
                </a:solidFill>
                <a:latin typeface="Arial"/>
                <a:cs typeface="Arial"/>
              </a:rPr>
              <a:t>Penalties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500" dirty="0" smtClean="0">
              <a:solidFill>
                <a:srgbClr val="283583"/>
              </a:solidFill>
              <a:latin typeface="Arial"/>
              <a:cs typeface="Arial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6028" y="257919"/>
            <a:ext cx="6357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de-DE" sz="2000" b="1" dirty="0" smtClean="0">
                <a:solidFill>
                  <a:srgbClr val="283583"/>
                </a:solidFill>
              </a:rPr>
              <a:t>Primary Legal </a:t>
            </a:r>
            <a:r>
              <a:rPr lang="de-DE" sz="2000" b="1" dirty="0">
                <a:solidFill>
                  <a:srgbClr val="283583"/>
                </a:solidFill>
              </a:rPr>
              <a:t>F</a:t>
            </a:r>
            <a:r>
              <a:rPr lang="de-DE" sz="2000" b="1" dirty="0" smtClean="0">
                <a:solidFill>
                  <a:srgbClr val="283583"/>
                </a:solidFill>
              </a:rPr>
              <a:t>ramework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29057" y="2494547"/>
            <a:ext cx="884139" cy="1021400"/>
            <a:chOff x="5437904" y="3483115"/>
            <a:chExt cx="884139" cy="1014054"/>
          </a:xfrm>
        </p:grpSpPr>
        <p:sp>
          <p:nvSpPr>
            <p:cNvPr id="15" name="Freeform 6"/>
            <p:cNvSpPr>
              <a:spLocks noChangeArrowheads="1"/>
            </p:cNvSpPr>
            <p:nvPr/>
          </p:nvSpPr>
          <p:spPr bwMode="auto">
            <a:xfrm>
              <a:off x="5437904" y="3634682"/>
              <a:ext cx="433048" cy="411395"/>
            </a:xfrm>
            <a:custGeom>
              <a:avLst/>
              <a:gdLst>
                <a:gd name="T0" fmla="*/ 141 w 1059"/>
                <a:gd name="T1" fmla="*/ 327 h 1007"/>
                <a:gd name="T2" fmla="*/ 185 w 1059"/>
                <a:gd name="T3" fmla="*/ 406 h 1007"/>
                <a:gd name="T4" fmla="*/ 265 w 1059"/>
                <a:gd name="T5" fmla="*/ 494 h 1007"/>
                <a:gd name="T6" fmla="*/ 380 w 1059"/>
                <a:gd name="T7" fmla="*/ 600 h 1007"/>
                <a:gd name="T8" fmla="*/ 388 w 1059"/>
                <a:gd name="T9" fmla="*/ 618 h 1007"/>
                <a:gd name="T10" fmla="*/ 406 w 1059"/>
                <a:gd name="T11" fmla="*/ 662 h 1007"/>
                <a:gd name="T12" fmla="*/ 547 w 1059"/>
                <a:gd name="T13" fmla="*/ 803 h 1007"/>
                <a:gd name="T14" fmla="*/ 627 w 1059"/>
                <a:gd name="T15" fmla="*/ 891 h 1007"/>
                <a:gd name="T16" fmla="*/ 705 w 1059"/>
                <a:gd name="T17" fmla="*/ 944 h 1007"/>
                <a:gd name="T18" fmla="*/ 776 w 1059"/>
                <a:gd name="T19" fmla="*/ 1006 h 1007"/>
                <a:gd name="T20" fmla="*/ 793 w 1059"/>
                <a:gd name="T21" fmla="*/ 918 h 1007"/>
                <a:gd name="T22" fmla="*/ 793 w 1059"/>
                <a:gd name="T23" fmla="*/ 882 h 1007"/>
                <a:gd name="T24" fmla="*/ 882 w 1059"/>
                <a:gd name="T25" fmla="*/ 724 h 1007"/>
                <a:gd name="T26" fmla="*/ 996 w 1059"/>
                <a:gd name="T27" fmla="*/ 591 h 1007"/>
                <a:gd name="T28" fmla="*/ 1014 w 1059"/>
                <a:gd name="T29" fmla="*/ 582 h 1007"/>
                <a:gd name="T30" fmla="*/ 1040 w 1059"/>
                <a:gd name="T31" fmla="*/ 538 h 1007"/>
                <a:gd name="T32" fmla="*/ 1058 w 1059"/>
                <a:gd name="T33" fmla="*/ 309 h 1007"/>
                <a:gd name="T34" fmla="*/ 1049 w 1059"/>
                <a:gd name="T35" fmla="*/ 185 h 1007"/>
                <a:gd name="T36" fmla="*/ 864 w 1059"/>
                <a:gd name="T37" fmla="*/ 79 h 1007"/>
                <a:gd name="T38" fmla="*/ 784 w 1059"/>
                <a:gd name="T39" fmla="*/ 53 h 1007"/>
                <a:gd name="T40" fmla="*/ 424 w 1059"/>
                <a:gd name="T41" fmla="*/ 27 h 1007"/>
                <a:gd name="T42" fmla="*/ 327 w 1059"/>
                <a:gd name="T43" fmla="*/ 9 h 1007"/>
                <a:gd name="T44" fmla="*/ 274 w 1059"/>
                <a:gd name="T45" fmla="*/ 9 h 1007"/>
                <a:gd name="T46" fmla="*/ 185 w 1059"/>
                <a:gd name="T47" fmla="*/ 53 h 1007"/>
                <a:gd name="T48" fmla="*/ 132 w 1059"/>
                <a:gd name="T49" fmla="*/ 44 h 1007"/>
                <a:gd name="T50" fmla="*/ 115 w 1059"/>
                <a:gd name="T51" fmla="*/ 35 h 1007"/>
                <a:gd name="T52" fmla="*/ 62 w 1059"/>
                <a:gd name="T53" fmla="*/ 35 h 1007"/>
                <a:gd name="T54" fmla="*/ 27 w 1059"/>
                <a:gd name="T55" fmla="*/ 53 h 1007"/>
                <a:gd name="T56" fmla="*/ 0 w 1059"/>
                <a:gd name="T57" fmla="*/ 97 h 1007"/>
                <a:gd name="T58" fmla="*/ 9 w 1059"/>
                <a:gd name="T59" fmla="*/ 124 h 1007"/>
                <a:gd name="T60" fmla="*/ 35 w 1059"/>
                <a:gd name="T61" fmla="*/ 168 h 1007"/>
                <a:gd name="T62" fmla="*/ 124 w 1059"/>
                <a:gd name="T63" fmla="*/ 265 h 1007"/>
                <a:gd name="T64" fmla="*/ 141 w 1059"/>
                <a:gd name="T65" fmla="*/ 32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9" h="1007">
                  <a:moveTo>
                    <a:pt x="141" y="327"/>
                  </a:moveTo>
                  <a:lnTo>
                    <a:pt x="141" y="327"/>
                  </a:lnTo>
                  <a:lnTo>
                    <a:pt x="150" y="362"/>
                  </a:lnTo>
                  <a:lnTo>
                    <a:pt x="185" y="406"/>
                  </a:lnTo>
                  <a:lnTo>
                    <a:pt x="221" y="450"/>
                  </a:lnTo>
                  <a:lnTo>
                    <a:pt x="265" y="494"/>
                  </a:lnTo>
                  <a:lnTo>
                    <a:pt x="353" y="565"/>
                  </a:lnTo>
                  <a:lnTo>
                    <a:pt x="380" y="600"/>
                  </a:lnTo>
                  <a:lnTo>
                    <a:pt x="388" y="618"/>
                  </a:lnTo>
                  <a:lnTo>
                    <a:pt x="388" y="618"/>
                  </a:lnTo>
                  <a:lnTo>
                    <a:pt x="388" y="635"/>
                  </a:lnTo>
                  <a:lnTo>
                    <a:pt x="406" y="662"/>
                  </a:lnTo>
                  <a:lnTo>
                    <a:pt x="468" y="724"/>
                  </a:lnTo>
                  <a:lnTo>
                    <a:pt x="547" y="803"/>
                  </a:lnTo>
                  <a:lnTo>
                    <a:pt x="591" y="847"/>
                  </a:lnTo>
                  <a:lnTo>
                    <a:pt x="627" y="891"/>
                  </a:lnTo>
                  <a:lnTo>
                    <a:pt x="627" y="891"/>
                  </a:lnTo>
                  <a:lnTo>
                    <a:pt x="705" y="944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93" y="953"/>
                  </a:lnTo>
                  <a:lnTo>
                    <a:pt x="793" y="918"/>
                  </a:lnTo>
                  <a:lnTo>
                    <a:pt x="793" y="918"/>
                  </a:lnTo>
                  <a:lnTo>
                    <a:pt x="793" y="882"/>
                  </a:lnTo>
                  <a:lnTo>
                    <a:pt x="811" y="838"/>
                  </a:lnTo>
                  <a:lnTo>
                    <a:pt x="882" y="724"/>
                  </a:lnTo>
                  <a:lnTo>
                    <a:pt x="961" y="627"/>
                  </a:lnTo>
                  <a:lnTo>
                    <a:pt x="996" y="591"/>
                  </a:lnTo>
                  <a:lnTo>
                    <a:pt x="1014" y="582"/>
                  </a:lnTo>
                  <a:lnTo>
                    <a:pt x="1014" y="582"/>
                  </a:lnTo>
                  <a:lnTo>
                    <a:pt x="1032" y="574"/>
                  </a:lnTo>
                  <a:lnTo>
                    <a:pt x="1040" y="538"/>
                  </a:lnTo>
                  <a:lnTo>
                    <a:pt x="1058" y="432"/>
                  </a:lnTo>
                  <a:lnTo>
                    <a:pt x="1058" y="309"/>
                  </a:lnTo>
                  <a:lnTo>
                    <a:pt x="1049" y="185"/>
                  </a:lnTo>
                  <a:lnTo>
                    <a:pt x="1049" y="185"/>
                  </a:lnTo>
                  <a:lnTo>
                    <a:pt x="952" y="124"/>
                  </a:lnTo>
                  <a:lnTo>
                    <a:pt x="864" y="79"/>
                  </a:lnTo>
                  <a:lnTo>
                    <a:pt x="784" y="53"/>
                  </a:lnTo>
                  <a:lnTo>
                    <a:pt x="784" y="53"/>
                  </a:lnTo>
                  <a:lnTo>
                    <a:pt x="583" y="35"/>
                  </a:lnTo>
                  <a:lnTo>
                    <a:pt x="424" y="27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00" y="0"/>
                  </a:lnTo>
                  <a:lnTo>
                    <a:pt x="274" y="9"/>
                  </a:lnTo>
                  <a:lnTo>
                    <a:pt x="230" y="35"/>
                  </a:lnTo>
                  <a:lnTo>
                    <a:pt x="185" y="53"/>
                  </a:lnTo>
                  <a:lnTo>
                    <a:pt x="159" y="53"/>
                  </a:lnTo>
                  <a:lnTo>
                    <a:pt x="132" y="44"/>
                  </a:lnTo>
                  <a:lnTo>
                    <a:pt x="132" y="44"/>
                  </a:lnTo>
                  <a:lnTo>
                    <a:pt x="115" y="35"/>
                  </a:lnTo>
                  <a:lnTo>
                    <a:pt x="88" y="27"/>
                  </a:lnTo>
                  <a:lnTo>
                    <a:pt x="62" y="35"/>
                  </a:lnTo>
                  <a:lnTo>
                    <a:pt x="44" y="44"/>
                  </a:lnTo>
                  <a:lnTo>
                    <a:pt x="27" y="53"/>
                  </a:lnTo>
                  <a:lnTo>
                    <a:pt x="9" y="79"/>
                  </a:lnTo>
                  <a:lnTo>
                    <a:pt x="0" y="97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18" y="150"/>
                  </a:lnTo>
                  <a:lnTo>
                    <a:pt x="35" y="168"/>
                  </a:lnTo>
                  <a:lnTo>
                    <a:pt x="80" y="212"/>
                  </a:lnTo>
                  <a:lnTo>
                    <a:pt x="124" y="265"/>
                  </a:lnTo>
                  <a:lnTo>
                    <a:pt x="141" y="291"/>
                  </a:lnTo>
                  <a:lnTo>
                    <a:pt x="141" y="327"/>
                  </a:ln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5867343" y="4025676"/>
              <a:ext cx="220133" cy="471493"/>
            </a:xfrm>
            <a:custGeom>
              <a:avLst/>
              <a:gdLst>
                <a:gd name="T0" fmla="*/ 79 w 539"/>
                <a:gd name="T1" fmla="*/ 397 h 1086"/>
                <a:gd name="T2" fmla="*/ 35 w 539"/>
                <a:gd name="T3" fmla="*/ 485 h 1086"/>
                <a:gd name="T4" fmla="*/ 9 w 539"/>
                <a:gd name="T5" fmla="*/ 618 h 1086"/>
                <a:gd name="T6" fmla="*/ 27 w 539"/>
                <a:gd name="T7" fmla="*/ 741 h 1086"/>
                <a:gd name="T8" fmla="*/ 71 w 539"/>
                <a:gd name="T9" fmla="*/ 829 h 1086"/>
                <a:gd name="T10" fmla="*/ 106 w 539"/>
                <a:gd name="T11" fmla="*/ 865 h 1086"/>
                <a:gd name="T12" fmla="*/ 168 w 539"/>
                <a:gd name="T13" fmla="*/ 971 h 1086"/>
                <a:gd name="T14" fmla="*/ 238 w 539"/>
                <a:gd name="T15" fmla="*/ 1068 h 1086"/>
                <a:gd name="T16" fmla="*/ 274 w 539"/>
                <a:gd name="T17" fmla="*/ 1085 h 1086"/>
                <a:gd name="T18" fmla="*/ 327 w 539"/>
                <a:gd name="T19" fmla="*/ 944 h 1086"/>
                <a:gd name="T20" fmla="*/ 353 w 539"/>
                <a:gd name="T21" fmla="*/ 926 h 1086"/>
                <a:gd name="T22" fmla="*/ 380 w 539"/>
                <a:gd name="T23" fmla="*/ 918 h 1086"/>
                <a:gd name="T24" fmla="*/ 397 w 539"/>
                <a:gd name="T25" fmla="*/ 882 h 1086"/>
                <a:gd name="T26" fmla="*/ 415 w 539"/>
                <a:gd name="T27" fmla="*/ 829 h 1086"/>
                <a:gd name="T28" fmla="*/ 424 w 539"/>
                <a:gd name="T29" fmla="*/ 812 h 1086"/>
                <a:gd name="T30" fmla="*/ 494 w 539"/>
                <a:gd name="T31" fmla="*/ 723 h 1086"/>
                <a:gd name="T32" fmla="*/ 530 w 539"/>
                <a:gd name="T33" fmla="*/ 644 h 1086"/>
                <a:gd name="T34" fmla="*/ 538 w 539"/>
                <a:gd name="T35" fmla="*/ 635 h 1086"/>
                <a:gd name="T36" fmla="*/ 477 w 539"/>
                <a:gd name="T37" fmla="*/ 582 h 1086"/>
                <a:gd name="T38" fmla="*/ 388 w 539"/>
                <a:gd name="T39" fmla="*/ 494 h 1086"/>
                <a:gd name="T40" fmla="*/ 371 w 539"/>
                <a:gd name="T41" fmla="*/ 450 h 1086"/>
                <a:gd name="T42" fmla="*/ 362 w 539"/>
                <a:gd name="T43" fmla="*/ 309 h 1086"/>
                <a:gd name="T44" fmla="*/ 397 w 539"/>
                <a:gd name="T45" fmla="*/ 141 h 1086"/>
                <a:gd name="T46" fmla="*/ 274 w 539"/>
                <a:gd name="T47" fmla="*/ 53 h 1086"/>
                <a:gd name="T48" fmla="*/ 168 w 539"/>
                <a:gd name="T49" fmla="*/ 0 h 1086"/>
                <a:gd name="T50" fmla="*/ 141 w 539"/>
                <a:gd name="T51" fmla="*/ 0 h 1086"/>
                <a:gd name="T52" fmla="*/ 106 w 539"/>
                <a:gd name="T53" fmla="*/ 18 h 1086"/>
                <a:gd name="T54" fmla="*/ 27 w 539"/>
                <a:gd name="T55" fmla="*/ 132 h 1086"/>
                <a:gd name="T56" fmla="*/ 0 w 539"/>
                <a:gd name="T57" fmla="*/ 212 h 1086"/>
                <a:gd name="T58" fmla="*/ 97 w 539"/>
                <a:gd name="T59" fmla="*/ 273 h 1086"/>
                <a:gd name="T60" fmla="*/ 124 w 539"/>
                <a:gd name="T61" fmla="*/ 318 h 1086"/>
                <a:gd name="T62" fmla="*/ 106 w 539"/>
                <a:gd name="T63" fmla="*/ 362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9" h="1086">
                  <a:moveTo>
                    <a:pt x="79" y="397"/>
                  </a:moveTo>
                  <a:lnTo>
                    <a:pt x="79" y="397"/>
                  </a:lnTo>
                  <a:lnTo>
                    <a:pt x="53" y="432"/>
                  </a:lnTo>
                  <a:lnTo>
                    <a:pt x="35" y="485"/>
                  </a:lnTo>
                  <a:lnTo>
                    <a:pt x="18" y="547"/>
                  </a:lnTo>
                  <a:lnTo>
                    <a:pt x="9" y="618"/>
                  </a:lnTo>
                  <a:lnTo>
                    <a:pt x="9" y="679"/>
                  </a:lnTo>
                  <a:lnTo>
                    <a:pt x="27" y="741"/>
                  </a:lnTo>
                  <a:lnTo>
                    <a:pt x="44" y="794"/>
                  </a:lnTo>
                  <a:lnTo>
                    <a:pt x="71" y="829"/>
                  </a:lnTo>
                  <a:lnTo>
                    <a:pt x="71" y="829"/>
                  </a:lnTo>
                  <a:lnTo>
                    <a:pt x="106" y="865"/>
                  </a:lnTo>
                  <a:lnTo>
                    <a:pt x="124" y="900"/>
                  </a:lnTo>
                  <a:lnTo>
                    <a:pt x="168" y="971"/>
                  </a:lnTo>
                  <a:lnTo>
                    <a:pt x="212" y="1041"/>
                  </a:lnTo>
                  <a:lnTo>
                    <a:pt x="238" y="1068"/>
                  </a:lnTo>
                  <a:lnTo>
                    <a:pt x="274" y="1085"/>
                  </a:lnTo>
                  <a:lnTo>
                    <a:pt x="274" y="1085"/>
                  </a:lnTo>
                  <a:lnTo>
                    <a:pt x="309" y="979"/>
                  </a:lnTo>
                  <a:lnTo>
                    <a:pt x="327" y="944"/>
                  </a:lnTo>
                  <a:lnTo>
                    <a:pt x="344" y="935"/>
                  </a:lnTo>
                  <a:lnTo>
                    <a:pt x="353" y="926"/>
                  </a:lnTo>
                  <a:lnTo>
                    <a:pt x="353" y="926"/>
                  </a:lnTo>
                  <a:lnTo>
                    <a:pt x="380" y="918"/>
                  </a:lnTo>
                  <a:lnTo>
                    <a:pt x="388" y="909"/>
                  </a:lnTo>
                  <a:lnTo>
                    <a:pt x="397" y="882"/>
                  </a:lnTo>
                  <a:lnTo>
                    <a:pt x="406" y="847"/>
                  </a:lnTo>
                  <a:lnTo>
                    <a:pt x="415" y="829"/>
                  </a:lnTo>
                  <a:lnTo>
                    <a:pt x="424" y="812"/>
                  </a:lnTo>
                  <a:lnTo>
                    <a:pt x="424" y="812"/>
                  </a:lnTo>
                  <a:lnTo>
                    <a:pt x="459" y="776"/>
                  </a:lnTo>
                  <a:lnTo>
                    <a:pt x="494" y="723"/>
                  </a:lnTo>
                  <a:lnTo>
                    <a:pt x="521" y="679"/>
                  </a:lnTo>
                  <a:lnTo>
                    <a:pt x="530" y="644"/>
                  </a:lnTo>
                  <a:lnTo>
                    <a:pt x="530" y="644"/>
                  </a:lnTo>
                  <a:lnTo>
                    <a:pt x="538" y="635"/>
                  </a:lnTo>
                  <a:lnTo>
                    <a:pt x="538" y="635"/>
                  </a:lnTo>
                  <a:lnTo>
                    <a:pt x="477" y="582"/>
                  </a:lnTo>
                  <a:lnTo>
                    <a:pt x="424" y="538"/>
                  </a:lnTo>
                  <a:lnTo>
                    <a:pt x="388" y="494"/>
                  </a:lnTo>
                  <a:lnTo>
                    <a:pt x="371" y="450"/>
                  </a:lnTo>
                  <a:lnTo>
                    <a:pt x="371" y="450"/>
                  </a:lnTo>
                  <a:lnTo>
                    <a:pt x="362" y="388"/>
                  </a:lnTo>
                  <a:lnTo>
                    <a:pt x="362" y="309"/>
                  </a:lnTo>
                  <a:lnTo>
                    <a:pt x="380" y="221"/>
                  </a:lnTo>
                  <a:lnTo>
                    <a:pt x="397" y="141"/>
                  </a:lnTo>
                  <a:lnTo>
                    <a:pt x="397" y="141"/>
                  </a:lnTo>
                  <a:lnTo>
                    <a:pt x="274" y="53"/>
                  </a:lnTo>
                  <a:lnTo>
                    <a:pt x="194" y="18"/>
                  </a:lnTo>
                  <a:lnTo>
                    <a:pt x="168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24" y="0"/>
                  </a:lnTo>
                  <a:lnTo>
                    <a:pt x="106" y="18"/>
                  </a:lnTo>
                  <a:lnTo>
                    <a:pt x="62" y="62"/>
                  </a:lnTo>
                  <a:lnTo>
                    <a:pt x="27" y="13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71" y="256"/>
                  </a:lnTo>
                  <a:lnTo>
                    <a:pt x="97" y="273"/>
                  </a:lnTo>
                  <a:lnTo>
                    <a:pt x="115" y="291"/>
                  </a:lnTo>
                  <a:lnTo>
                    <a:pt x="124" y="318"/>
                  </a:lnTo>
                  <a:lnTo>
                    <a:pt x="115" y="344"/>
                  </a:lnTo>
                  <a:lnTo>
                    <a:pt x="106" y="362"/>
                  </a:lnTo>
                  <a:lnTo>
                    <a:pt x="79" y="397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Freeform 20"/>
            <p:cNvSpPr>
              <a:spLocks noChangeArrowheads="1"/>
            </p:cNvSpPr>
            <p:nvPr/>
          </p:nvSpPr>
          <p:spPr bwMode="auto">
            <a:xfrm>
              <a:off x="5997257" y="4053295"/>
              <a:ext cx="324786" cy="234567"/>
            </a:xfrm>
            <a:custGeom>
              <a:avLst/>
              <a:gdLst>
                <a:gd name="T0" fmla="*/ 176 w 795"/>
                <a:gd name="T1" fmla="*/ 573 h 574"/>
                <a:gd name="T2" fmla="*/ 185 w 795"/>
                <a:gd name="T3" fmla="*/ 564 h 574"/>
                <a:gd name="T4" fmla="*/ 194 w 795"/>
                <a:gd name="T5" fmla="*/ 564 h 574"/>
                <a:gd name="T6" fmla="*/ 212 w 795"/>
                <a:gd name="T7" fmla="*/ 564 h 574"/>
                <a:gd name="T8" fmla="*/ 212 w 795"/>
                <a:gd name="T9" fmla="*/ 564 h 574"/>
                <a:gd name="T10" fmla="*/ 309 w 795"/>
                <a:gd name="T11" fmla="*/ 564 h 574"/>
                <a:gd name="T12" fmla="*/ 309 w 795"/>
                <a:gd name="T13" fmla="*/ 564 h 574"/>
                <a:gd name="T14" fmla="*/ 335 w 795"/>
                <a:gd name="T15" fmla="*/ 556 h 574"/>
                <a:gd name="T16" fmla="*/ 344 w 795"/>
                <a:gd name="T17" fmla="*/ 556 h 574"/>
                <a:gd name="T18" fmla="*/ 379 w 795"/>
                <a:gd name="T19" fmla="*/ 556 h 574"/>
                <a:gd name="T20" fmla="*/ 406 w 795"/>
                <a:gd name="T21" fmla="*/ 547 h 574"/>
                <a:gd name="T22" fmla="*/ 459 w 795"/>
                <a:gd name="T23" fmla="*/ 494 h 574"/>
                <a:gd name="T24" fmla="*/ 503 w 795"/>
                <a:gd name="T25" fmla="*/ 467 h 574"/>
                <a:gd name="T26" fmla="*/ 512 w 795"/>
                <a:gd name="T27" fmla="*/ 467 h 574"/>
                <a:gd name="T28" fmla="*/ 573 w 795"/>
                <a:gd name="T29" fmla="*/ 459 h 574"/>
                <a:gd name="T30" fmla="*/ 741 w 795"/>
                <a:gd name="T31" fmla="*/ 379 h 574"/>
                <a:gd name="T32" fmla="*/ 794 w 795"/>
                <a:gd name="T33" fmla="*/ 344 h 574"/>
                <a:gd name="T34" fmla="*/ 794 w 795"/>
                <a:gd name="T35" fmla="*/ 326 h 574"/>
                <a:gd name="T36" fmla="*/ 794 w 795"/>
                <a:gd name="T37" fmla="*/ 309 h 574"/>
                <a:gd name="T38" fmla="*/ 750 w 795"/>
                <a:gd name="T39" fmla="*/ 264 h 574"/>
                <a:gd name="T40" fmla="*/ 741 w 795"/>
                <a:gd name="T41" fmla="*/ 247 h 574"/>
                <a:gd name="T42" fmla="*/ 715 w 795"/>
                <a:gd name="T43" fmla="*/ 203 h 574"/>
                <a:gd name="T44" fmla="*/ 573 w 795"/>
                <a:gd name="T45" fmla="*/ 53 h 574"/>
                <a:gd name="T46" fmla="*/ 565 w 795"/>
                <a:gd name="T47" fmla="*/ 35 h 574"/>
                <a:gd name="T48" fmla="*/ 565 w 795"/>
                <a:gd name="T49" fmla="*/ 26 h 574"/>
                <a:gd name="T50" fmla="*/ 565 w 795"/>
                <a:gd name="T51" fmla="*/ 0 h 574"/>
                <a:gd name="T52" fmla="*/ 238 w 795"/>
                <a:gd name="T53" fmla="*/ 53 h 574"/>
                <a:gd name="T54" fmla="*/ 53 w 795"/>
                <a:gd name="T55" fmla="*/ 88 h 574"/>
                <a:gd name="T56" fmla="*/ 35 w 795"/>
                <a:gd name="T57" fmla="*/ 79 h 574"/>
                <a:gd name="T58" fmla="*/ 0 w 795"/>
                <a:gd name="T59" fmla="*/ 247 h 574"/>
                <a:gd name="T60" fmla="*/ 9 w 795"/>
                <a:gd name="T61" fmla="*/ 388 h 574"/>
                <a:gd name="T62" fmla="*/ 26 w 795"/>
                <a:gd name="T63" fmla="*/ 432 h 574"/>
                <a:gd name="T64" fmla="*/ 115 w 795"/>
                <a:gd name="T65" fmla="*/ 52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5" h="574">
                  <a:moveTo>
                    <a:pt x="176" y="573"/>
                  </a:moveTo>
                  <a:lnTo>
                    <a:pt x="176" y="573"/>
                  </a:lnTo>
                  <a:lnTo>
                    <a:pt x="176" y="573"/>
                  </a:lnTo>
                  <a:lnTo>
                    <a:pt x="185" y="564"/>
                  </a:lnTo>
                  <a:lnTo>
                    <a:pt x="185" y="564"/>
                  </a:lnTo>
                  <a:lnTo>
                    <a:pt x="194" y="564"/>
                  </a:lnTo>
                  <a:lnTo>
                    <a:pt x="194" y="564"/>
                  </a:lnTo>
                  <a:lnTo>
                    <a:pt x="212" y="564"/>
                  </a:lnTo>
                  <a:lnTo>
                    <a:pt x="212" y="564"/>
                  </a:lnTo>
                  <a:lnTo>
                    <a:pt x="212" y="564"/>
                  </a:lnTo>
                  <a:lnTo>
                    <a:pt x="212" y="564"/>
                  </a:lnTo>
                  <a:lnTo>
                    <a:pt x="309" y="564"/>
                  </a:lnTo>
                  <a:lnTo>
                    <a:pt x="309" y="564"/>
                  </a:lnTo>
                  <a:lnTo>
                    <a:pt x="309" y="564"/>
                  </a:lnTo>
                  <a:lnTo>
                    <a:pt x="309" y="564"/>
                  </a:lnTo>
                  <a:lnTo>
                    <a:pt x="335" y="556"/>
                  </a:lnTo>
                  <a:lnTo>
                    <a:pt x="335" y="556"/>
                  </a:lnTo>
                  <a:lnTo>
                    <a:pt x="344" y="556"/>
                  </a:lnTo>
                  <a:lnTo>
                    <a:pt x="344" y="556"/>
                  </a:lnTo>
                  <a:lnTo>
                    <a:pt x="379" y="556"/>
                  </a:lnTo>
                  <a:lnTo>
                    <a:pt x="379" y="556"/>
                  </a:lnTo>
                  <a:lnTo>
                    <a:pt x="406" y="547"/>
                  </a:lnTo>
                  <a:lnTo>
                    <a:pt x="423" y="529"/>
                  </a:lnTo>
                  <a:lnTo>
                    <a:pt x="459" y="494"/>
                  </a:lnTo>
                  <a:lnTo>
                    <a:pt x="485" y="467"/>
                  </a:lnTo>
                  <a:lnTo>
                    <a:pt x="503" y="467"/>
                  </a:lnTo>
                  <a:lnTo>
                    <a:pt x="512" y="467"/>
                  </a:lnTo>
                  <a:lnTo>
                    <a:pt x="512" y="467"/>
                  </a:lnTo>
                  <a:lnTo>
                    <a:pt x="538" y="467"/>
                  </a:lnTo>
                  <a:lnTo>
                    <a:pt x="573" y="459"/>
                  </a:lnTo>
                  <a:lnTo>
                    <a:pt x="662" y="423"/>
                  </a:lnTo>
                  <a:lnTo>
                    <a:pt x="741" y="379"/>
                  </a:lnTo>
                  <a:lnTo>
                    <a:pt x="776" y="361"/>
                  </a:lnTo>
                  <a:lnTo>
                    <a:pt x="794" y="344"/>
                  </a:lnTo>
                  <a:lnTo>
                    <a:pt x="794" y="344"/>
                  </a:lnTo>
                  <a:lnTo>
                    <a:pt x="794" y="326"/>
                  </a:lnTo>
                  <a:lnTo>
                    <a:pt x="794" y="326"/>
                  </a:lnTo>
                  <a:lnTo>
                    <a:pt x="794" y="309"/>
                  </a:lnTo>
                  <a:lnTo>
                    <a:pt x="768" y="291"/>
                  </a:lnTo>
                  <a:lnTo>
                    <a:pt x="750" y="264"/>
                  </a:lnTo>
                  <a:lnTo>
                    <a:pt x="741" y="247"/>
                  </a:lnTo>
                  <a:lnTo>
                    <a:pt x="741" y="247"/>
                  </a:lnTo>
                  <a:lnTo>
                    <a:pt x="732" y="229"/>
                  </a:lnTo>
                  <a:lnTo>
                    <a:pt x="715" y="203"/>
                  </a:lnTo>
                  <a:lnTo>
                    <a:pt x="662" y="141"/>
                  </a:lnTo>
                  <a:lnTo>
                    <a:pt x="573" y="53"/>
                  </a:lnTo>
                  <a:lnTo>
                    <a:pt x="573" y="53"/>
                  </a:lnTo>
                  <a:lnTo>
                    <a:pt x="565" y="35"/>
                  </a:lnTo>
                  <a:lnTo>
                    <a:pt x="565" y="35"/>
                  </a:lnTo>
                  <a:lnTo>
                    <a:pt x="565" y="26"/>
                  </a:lnTo>
                  <a:lnTo>
                    <a:pt x="565" y="26"/>
                  </a:lnTo>
                  <a:lnTo>
                    <a:pt x="565" y="0"/>
                  </a:lnTo>
                  <a:lnTo>
                    <a:pt x="565" y="0"/>
                  </a:lnTo>
                  <a:lnTo>
                    <a:pt x="238" y="53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35" y="79"/>
                  </a:lnTo>
                  <a:lnTo>
                    <a:pt x="35" y="79"/>
                  </a:lnTo>
                  <a:lnTo>
                    <a:pt x="18" y="159"/>
                  </a:lnTo>
                  <a:lnTo>
                    <a:pt x="0" y="247"/>
                  </a:lnTo>
                  <a:lnTo>
                    <a:pt x="0" y="326"/>
                  </a:lnTo>
                  <a:lnTo>
                    <a:pt x="9" y="388"/>
                  </a:lnTo>
                  <a:lnTo>
                    <a:pt x="9" y="388"/>
                  </a:lnTo>
                  <a:lnTo>
                    <a:pt x="26" y="432"/>
                  </a:lnTo>
                  <a:lnTo>
                    <a:pt x="62" y="476"/>
                  </a:lnTo>
                  <a:lnTo>
                    <a:pt x="115" y="520"/>
                  </a:lnTo>
                  <a:lnTo>
                    <a:pt x="176" y="573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Freeform 43"/>
            <p:cNvSpPr>
              <a:spLocks noChangeArrowheads="1"/>
            </p:cNvSpPr>
            <p:nvPr/>
          </p:nvSpPr>
          <p:spPr bwMode="auto">
            <a:xfrm>
              <a:off x="5755472" y="3919772"/>
              <a:ext cx="147958" cy="194871"/>
            </a:xfrm>
            <a:custGeom>
              <a:avLst/>
              <a:gdLst>
                <a:gd name="T0" fmla="*/ 211 w 362"/>
                <a:gd name="T1" fmla="*/ 468 h 478"/>
                <a:gd name="T2" fmla="*/ 211 w 362"/>
                <a:gd name="T3" fmla="*/ 468 h 478"/>
                <a:gd name="T4" fmla="*/ 229 w 362"/>
                <a:gd name="T5" fmla="*/ 477 h 478"/>
                <a:gd name="T6" fmla="*/ 229 w 362"/>
                <a:gd name="T7" fmla="*/ 477 h 478"/>
                <a:gd name="T8" fmla="*/ 247 w 362"/>
                <a:gd name="T9" fmla="*/ 397 h 478"/>
                <a:gd name="T10" fmla="*/ 282 w 362"/>
                <a:gd name="T11" fmla="*/ 335 h 478"/>
                <a:gd name="T12" fmla="*/ 326 w 362"/>
                <a:gd name="T13" fmla="*/ 291 h 478"/>
                <a:gd name="T14" fmla="*/ 344 w 362"/>
                <a:gd name="T15" fmla="*/ 274 h 478"/>
                <a:gd name="T16" fmla="*/ 361 w 362"/>
                <a:gd name="T17" fmla="*/ 265 h 478"/>
                <a:gd name="T18" fmla="*/ 361 w 362"/>
                <a:gd name="T19" fmla="*/ 265 h 478"/>
                <a:gd name="T20" fmla="*/ 247 w 362"/>
                <a:gd name="T21" fmla="*/ 124 h 478"/>
                <a:gd name="T22" fmla="*/ 132 w 362"/>
                <a:gd name="T23" fmla="*/ 0 h 478"/>
                <a:gd name="T24" fmla="*/ 132 w 362"/>
                <a:gd name="T25" fmla="*/ 0 h 478"/>
                <a:gd name="T26" fmla="*/ 88 w 362"/>
                <a:gd name="T27" fmla="*/ 62 h 478"/>
                <a:gd name="T28" fmla="*/ 44 w 362"/>
                <a:gd name="T29" fmla="*/ 124 h 478"/>
                <a:gd name="T30" fmla="*/ 17 w 362"/>
                <a:gd name="T31" fmla="*/ 177 h 478"/>
                <a:gd name="T32" fmla="*/ 17 w 362"/>
                <a:gd name="T33" fmla="*/ 221 h 478"/>
                <a:gd name="T34" fmla="*/ 17 w 362"/>
                <a:gd name="T35" fmla="*/ 221 h 478"/>
                <a:gd name="T36" fmla="*/ 17 w 362"/>
                <a:gd name="T37" fmla="*/ 256 h 478"/>
                <a:gd name="T38" fmla="*/ 0 w 362"/>
                <a:gd name="T39" fmla="*/ 309 h 478"/>
                <a:gd name="T40" fmla="*/ 0 w 362"/>
                <a:gd name="T41" fmla="*/ 309 h 478"/>
                <a:gd name="T42" fmla="*/ 114 w 362"/>
                <a:gd name="T43" fmla="*/ 397 h 478"/>
                <a:gd name="T44" fmla="*/ 167 w 362"/>
                <a:gd name="T45" fmla="*/ 441 h 478"/>
                <a:gd name="T46" fmla="*/ 211 w 362"/>
                <a:gd name="T47" fmla="*/ 46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2" h="478">
                  <a:moveTo>
                    <a:pt x="211" y="468"/>
                  </a:moveTo>
                  <a:lnTo>
                    <a:pt x="211" y="468"/>
                  </a:lnTo>
                  <a:lnTo>
                    <a:pt x="229" y="477"/>
                  </a:lnTo>
                  <a:lnTo>
                    <a:pt x="229" y="477"/>
                  </a:lnTo>
                  <a:lnTo>
                    <a:pt x="247" y="397"/>
                  </a:lnTo>
                  <a:lnTo>
                    <a:pt x="282" y="335"/>
                  </a:lnTo>
                  <a:lnTo>
                    <a:pt x="326" y="291"/>
                  </a:lnTo>
                  <a:lnTo>
                    <a:pt x="344" y="274"/>
                  </a:lnTo>
                  <a:lnTo>
                    <a:pt x="361" y="265"/>
                  </a:lnTo>
                  <a:lnTo>
                    <a:pt x="361" y="265"/>
                  </a:lnTo>
                  <a:lnTo>
                    <a:pt x="247" y="124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88" y="62"/>
                  </a:lnTo>
                  <a:lnTo>
                    <a:pt x="44" y="124"/>
                  </a:lnTo>
                  <a:lnTo>
                    <a:pt x="17" y="177"/>
                  </a:lnTo>
                  <a:lnTo>
                    <a:pt x="17" y="221"/>
                  </a:lnTo>
                  <a:lnTo>
                    <a:pt x="17" y="221"/>
                  </a:lnTo>
                  <a:lnTo>
                    <a:pt x="17" y="256"/>
                  </a:lnTo>
                  <a:lnTo>
                    <a:pt x="0" y="309"/>
                  </a:lnTo>
                  <a:lnTo>
                    <a:pt x="0" y="309"/>
                  </a:lnTo>
                  <a:lnTo>
                    <a:pt x="114" y="397"/>
                  </a:lnTo>
                  <a:lnTo>
                    <a:pt x="167" y="441"/>
                  </a:lnTo>
                  <a:lnTo>
                    <a:pt x="211" y="468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Freeform 45"/>
            <p:cNvSpPr>
              <a:spLocks noChangeArrowheads="1"/>
            </p:cNvSpPr>
            <p:nvPr/>
          </p:nvSpPr>
          <p:spPr bwMode="auto">
            <a:xfrm>
              <a:off x="5791560" y="3483115"/>
              <a:ext cx="487179" cy="595441"/>
            </a:xfrm>
            <a:custGeom>
              <a:avLst/>
              <a:gdLst>
                <a:gd name="T0" fmla="*/ 1085 w 1192"/>
                <a:gd name="T1" fmla="*/ 989 h 1457"/>
                <a:gd name="T2" fmla="*/ 1050 w 1192"/>
                <a:gd name="T3" fmla="*/ 945 h 1457"/>
                <a:gd name="T4" fmla="*/ 1032 w 1192"/>
                <a:gd name="T5" fmla="*/ 883 h 1457"/>
                <a:gd name="T6" fmla="*/ 1050 w 1192"/>
                <a:gd name="T7" fmla="*/ 830 h 1457"/>
                <a:gd name="T8" fmla="*/ 1085 w 1192"/>
                <a:gd name="T9" fmla="*/ 786 h 1457"/>
                <a:gd name="T10" fmla="*/ 1103 w 1192"/>
                <a:gd name="T11" fmla="*/ 777 h 1457"/>
                <a:gd name="T12" fmla="*/ 1112 w 1192"/>
                <a:gd name="T13" fmla="*/ 742 h 1457"/>
                <a:gd name="T14" fmla="*/ 1094 w 1192"/>
                <a:gd name="T15" fmla="*/ 680 h 1457"/>
                <a:gd name="T16" fmla="*/ 1085 w 1192"/>
                <a:gd name="T17" fmla="*/ 627 h 1457"/>
                <a:gd name="T18" fmla="*/ 1076 w 1192"/>
                <a:gd name="T19" fmla="*/ 609 h 1457"/>
                <a:gd name="T20" fmla="*/ 997 w 1192"/>
                <a:gd name="T21" fmla="*/ 574 h 1457"/>
                <a:gd name="T22" fmla="*/ 759 w 1192"/>
                <a:gd name="T23" fmla="*/ 530 h 1457"/>
                <a:gd name="T24" fmla="*/ 750 w 1192"/>
                <a:gd name="T25" fmla="*/ 521 h 1457"/>
                <a:gd name="T26" fmla="*/ 750 w 1192"/>
                <a:gd name="T27" fmla="*/ 433 h 1457"/>
                <a:gd name="T28" fmla="*/ 750 w 1192"/>
                <a:gd name="T29" fmla="*/ 371 h 1457"/>
                <a:gd name="T30" fmla="*/ 723 w 1192"/>
                <a:gd name="T31" fmla="*/ 345 h 1457"/>
                <a:gd name="T32" fmla="*/ 671 w 1192"/>
                <a:gd name="T33" fmla="*/ 336 h 1457"/>
                <a:gd name="T34" fmla="*/ 626 w 1192"/>
                <a:gd name="T35" fmla="*/ 283 h 1457"/>
                <a:gd name="T36" fmla="*/ 618 w 1192"/>
                <a:gd name="T37" fmla="*/ 239 h 1457"/>
                <a:gd name="T38" fmla="*/ 600 w 1192"/>
                <a:gd name="T39" fmla="*/ 195 h 1457"/>
                <a:gd name="T40" fmla="*/ 529 w 1192"/>
                <a:gd name="T41" fmla="*/ 106 h 1457"/>
                <a:gd name="T42" fmla="*/ 512 w 1192"/>
                <a:gd name="T43" fmla="*/ 71 h 1457"/>
                <a:gd name="T44" fmla="*/ 521 w 1192"/>
                <a:gd name="T45" fmla="*/ 53 h 1457"/>
                <a:gd name="T46" fmla="*/ 441 w 1192"/>
                <a:gd name="T47" fmla="*/ 45 h 1457"/>
                <a:gd name="T48" fmla="*/ 362 w 1192"/>
                <a:gd name="T49" fmla="*/ 18 h 1457"/>
                <a:gd name="T50" fmla="*/ 309 w 1192"/>
                <a:gd name="T51" fmla="*/ 0 h 1457"/>
                <a:gd name="T52" fmla="*/ 0 w 1192"/>
                <a:gd name="T53" fmla="*/ 98 h 1457"/>
                <a:gd name="T54" fmla="*/ 26 w 1192"/>
                <a:gd name="T55" fmla="*/ 212 h 1457"/>
                <a:gd name="T56" fmla="*/ 62 w 1192"/>
                <a:gd name="T57" fmla="*/ 274 h 1457"/>
                <a:gd name="T58" fmla="*/ 79 w 1192"/>
                <a:gd name="T59" fmla="*/ 283 h 1457"/>
                <a:gd name="T60" fmla="*/ 132 w 1192"/>
                <a:gd name="T61" fmla="*/ 318 h 1457"/>
                <a:gd name="T62" fmla="*/ 150 w 1192"/>
                <a:gd name="T63" fmla="*/ 371 h 1457"/>
                <a:gd name="T64" fmla="*/ 176 w 1192"/>
                <a:gd name="T65" fmla="*/ 495 h 1457"/>
                <a:gd name="T66" fmla="*/ 185 w 1192"/>
                <a:gd name="T67" fmla="*/ 539 h 1457"/>
                <a:gd name="T68" fmla="*/ 194 w 1192"/>
                <a:gd name="T69" fmla="*/ 759 h 1457"/>
                <a:gd name="T70" fmla="*/ 168 w 1192"/>
                <a:gd name="T71" fmla="*/ 936 h 1457"/>
                <a:gd name="T72" fmla="*/ 150 w 1192"/>
                <a:gd name="T73" fmla="*/ 953 h 1457"/>
                <a:gd name="T74" fmla="*/ 132 w 1192"/>
                <a:gd name="T75" fmla="*/ 962 h 1457"/>
                <a:gd name="T76" fmla="*/ 44 w 1192"/>
                <a:gd name="T77" fmla="*/ 1068 h 1457"/>
                <a:gd name="T78" fmla="*/ 159 w 1192"/>
                <a:gd name="T79" fmla="*/ 1192 h 1457"/>
                <a:gd name="T80" fmla="*/ 273 w 1192"/>
                <a:gd name="T81" fmla="*/ 1333 h 1457"/>
                <a:gd name="T82" fmla="*/ 282 w 1192"/>
                <a:gd name="T83" fmla="*/ 1333 h 1457"/>
                <a:gd name="T84" fmla="*/ 397 w 1192"/>
                <a:gd name="T85" fmla="*/ 1377 h 1457"/>
                <a:gd name="T86" fmla="*/ 397 w 1192"/>
                <a:gd name="T87" fmla="*/ 1377 h 1457"/>
                <a:gd name="T88" fmla="*/ 423 w 1192"/>
                <a:gd name="T89" fmla="*/ 1253 h 1457"/>
                <a:gd name="T90" fmla="*/ 476 w 1192"/>
                <a:gd name="T91" fmla="*/ 1201 h 1457"/>
                <a:gd name="T92" fmla="*/ 565 w 1192"/>
                <a:gd name="T93" fmla="*/ 1209 h 1457"/>
                <a:gd name="T94" fmla="*/ 644 w 1192"/>
                <a:gd name="T95" fmla="*/ 1271 h 1457"/>
                <a:gd name="T96" fmla="*/ 715 w 1192"/>
                <a:gd name="T97" fmla="*/ 1351 h 1457"/>
                <a:gd name="T98" fmla="*/ 759 w 1192"/>
                <a:gd name="T99" fmla="*/ 1439 h 1457"/>
                <a:gd name="T100" fmla="*/ 715 w 1192"/>
                <a:gd name="T101" fmla="*/ 1456 h 1457"/>
                <a:gd name="T102" fmla="*/ 1068 w 1192"/>
                <a:gd name="T103" fmla="*/ 1395 h 1457"/>
                <a:gd name="T104" fmla="*/ 1076 w 1192"/>
                <a:gd name="T105" fmla="*/ 1342 h 1457"/>
                <a:gd name="T106" fmla="*/ 1076 w 1192"/>
                <a:gd name="T107" fmla="*/ 1306 h 1457"/>
                <a:gd name="T108" fmla="*/ 1103 w 1192"/>
                <a:gd name="T109" fmla="*/ 1227 h 1457"/>
                <a:gd name="T110" fmla="*/ 1156 w 1192"/>
                <a:gd name="T111" fmla="*/ 1192 h 1457"/>
                <a:gd name="T112" fmla="*/ 1174 w 1192"/>
                <a:gd name="T113" fmla="*/ 1183 h 1457"/>
                <a:gd name="T114" fmla="*/ 1191 w 1192"/>
                <a:gd name="T115" fmla="*/ 1165 h 1457"/>
                <a:gd name="T116" fmla="*/ 1174 w 1192"/>
                <a:gd name="T117" fmla="*/ 1112 h 1457"/>
                <a:gd name="T118" fmla="*/ 1085 w 1192"/>
                <a:gd name="T119" fmla="*/ 989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2" h="1457">
                  <a:moveTo>
                    <a:pt x="1085" y="989"/>
                  </a:moveTo>
                  <a:lnTo>
                    <a:pt x="1085" y="989"/>
                  </a:lnTo>
                  <a:lnTo>
                    <a:pt x="1059" y="971"/>
                  </a:lnTo>
                  <a:lnTo>
                    <a:pt x="1050" y="945"/>
                  </a:lnTo>
                  <a:lnTo>
                    <a:pt x="1041" y="909"/>
                  </a:lnTo>
                  <a:lnTo>
                    <a:pt x="1032" y="883"/>
                  </a:lnTo>
                  <a:lnTo>
                    <a:pt x="1041" y="856"/>
                  </a:lnTo>
                  <a:lnTo>
                    <a:pt x="1050" y="830"/>
                  </a:lnTo>
                  <a:lnTo>
                    <a:pt x="1059" y="803"/>
                  </a:lnTo>
                  <a:lnTo>
                    <a:pt x="1085" y="786"/>
                  </a:lnTo>
                  <a:lnTo>
                    <a:pt x="1085" y="786"/>
                  </a:lnTo>
                  <a:lnTo>
                    <a:pt x="1103" y="777"/>
                  </a:lnTo>
                  <a:lnTo>
                    <a:pt x="1112" y="759"/>
                  </a:lnTo>
                  <a:lnTo>
                    <a:pt x="1112" y="742"/>
                  </a:lnTo>
                  <a:lnTo>
                    <a:pt x="1112" y="715"/>
                  </a:lnTo>
                  <a:lnTo>
                    <a:pt x="1094" y="680"/>
                  </a:lnTo>
                  <a:lnTo>
                    <a:pt x="1085" y="627"/>
                  </a:lnTo>
                  <a:lnTo>
                    <a:pt x="1085" y="627"/>
                  </a:lnTo>
                  <a:lnTo>
                    <a:pt x="1085" y="618"/>
                  </a:lnTo>
                  <a:lnTo>
                    <a:pt x="1076" y="609"/>
                  </a:lnTo>
                  <a:lnTo>
                    <a:pt x="1041" y="592"/>
                  </a:lnTo>
                  <a:lnTo>
                    <a:pt x="997" y="574"/>
                  </a:lnTo>
                  <a:lnTo>
                    <a:pt x="944" y="565"/>
                  </a:lnTo>
                  <a:lnTo>
                    <a:pt x="759" y="530"/>
                  </a:lnTo>
                  <a:lnTo>
                    <a:pt x="759" y="530"/>
                  </a:lnTo>
                  <a:lnTo>
                    <a:pt x="750" y="521"/>
                  </a:lnTo>
                  <a:lnTo>
                    <a:pt x="741" y="495"/>
                  </a:lnTo>
                  <a:lnTo>
                    <a:pt x="750" y="433"/>
                  </a:lnTo>
                  <a:lnTo>
                    <a:pt x="750" y="398"/>
                  </a:lnTo>
                  <a:lnTo>
                    <a:pt x="750" y="371"/>
                  </a:lnTo>
                  <a:lnTo>
                    <a:pt x="741" y="353"/>
                  </a:lnTo>
                  <a:lnTo>
                    <a:pt x="723" y="345"/>
                  </a:lnTo>
                  <a:lnTo>
                    <a:pt x="723" y="345"/>
                  </a:lnTo>
                  <a:lnTo>
                    <a:pt x="671" y="336"/>
                  </a:lnTo>
                  <a:lnTo>
                    <a:pt x="644" y="309"/>
                  </a:lnTo>
                  <a:lnTo>
                    <a:pt x="626" y="283"/>
                  </a:lnTo>
                  <a:lnTo>
                    <a:pt x="618" y="239"/>
                  </a:lnTo>
                  <a:lnTo>
                    <a:pt x="618" y="239"/>
                  </a:lnTo>
                  <a:lnTo>
                    <a:pt x="618" y="221"/>
                  </a:lnTo>
                  <a:lnTo>
                    <a:pt x="600" y="195"/>
                  </a:lnTo>
                  <a:lnTo>
                    <a:pt x="565" y="150"/>
                  </a:lnTo>
                  <a:lnTo>
                    <a:pt x="529" y="106"/>
                  </a:lnTo>
                  <a:lnTo>
                    <a:pt x="521" y="89"/>
                  </a:lnTo>
                  <a:lnTo>
                    <a:pt x="512" y="71"/>
                  </a:lnTo>
                  <a:lnTo>
                    <a:pt x="512" y="71"/>
                  </a:lnTo>
                  <a:lnTo>
                    <a:pt x="521" y="53"/>
                  </a:lnTo>
                  <a:lnTo>
                    <a:pt x="521" y="53"/>
                  </a:lnTo>
                  <a:lnTo>
                    <a:pt x="441" y="45"/>
                  </a:lnTo>
                  <a:lnTo>
                    <a:pt x="441" y="45"/>
                  </a:lnTo>
                  <a:lnTo>
                    <a:pt x="362" y="18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9" y="159"/>
                  </a:lnTo>
                  <a:lnTo>
                    <a:pt x="26" y="212"/>
                  </a:lnTo>
                  <a:lnTo>
                    <a:pt x="53" y="256"/>
                  </a:lnTo>
                  <a:lnTo>
                    <a:pt x="62" y="274"/>
                  </a:lnTo>
                  <a:lnTo>
                    <a:pt x="79" y="283"/>
                  </a:lnTo>
                  <a:lnTo>
                    <a:pt x="79" y="283"/>
                  </a:lnTo>
                  <a:lnTo>
                    <a:pt x="106" y="300"/>
                  </a:lnTo>
                  <a:lnTo>
                    <a:pt x="132" y="318"/>
                  </a:lnTo>
                  <a:lnTo>
                    <a:pt x="141" y="345"/>
                  </a:lnTo>
                  <a:lnTo>
                    <a:pt x="150" y="371"/>
                  </a:lnTo>
                  <a:lnTo>
                    <a:pt x="159" y="433"/>
                  </a:lnTo>
                  <a:lnTo>
                    <a:pt x="176" y="495"/>
                  </a:lnTo>
                  <a:lnTo>
                    <a:pt x="176" y="495"/>
                  </a:lnTo>
                  <a:lnTo>
                    <a:pt x="185" y="539"/>
                  </a:lnTo>
                  <a:lnTo>
                    <a:pt x="194" y="601"/>
                  </a:lnTo>
                  <a:lnTo>
                    <a:pt x="194" y="759"/>
                  </a:lnTo>
                  <a:lnTo>
                    <a:pt x="176" y="892"/>
                  </a:lnTo>
                  <a:lnTo>
                    <a:pt x="168" y="936"/>
                  </a:lnTo>
                  <a:lnTo>
                    <a:pt x="159" y="953"/>
                  </a:lnTo>
                  <a:lnTo>
                    <a:pt x="150" y="953"/>
                  </a:lnTo>
                  <a:lnTo>
                    <a:pt x="150" y="953"/>
                  </a:lnTo>
                  <a:lnTo>
                    <a:pt x="132" y="962"/>
                  </a:lnTo>
                  <a:lnTo>
                    <a:pt x="106" y="989"/>
                  </a:lnTo>
                  <a:lnTo>
                    <a:pt x="44" y="1068"/>
                  </a:lnTo>
                  <a:lnTo>
                    <a:pt x="44" y="1068"/>
                  </a:lnTo>
                  <a:lnTo>
                    <a:pt x="159" y="1192"/>
                  </a:lnTo>
                  <a:lnTo>
                    <a:pt x="273" y="1333"/>
                  </a:lnTo>
                  <a:lnTo>
                    <a:pt x="273" y="1333"/>
                  </a:lnTo>
                  <a:lnTo>
                    <a:pt x="282" y="1333"/>
                  </a:lnTo>
                  <a:lnTo>
                    <a:pt x="282" y="1333"/>
                  </a:lnTo>
                  <a:lnTo>
                    <a:pt x="335" y="1342"/>
                  </a:lnTo>
                  <a:lnTo>
                    <a:pt x="397" y="1377"/>
                  </a:lnTo>
                  <a:lnTo>
                    <a:pt x="397" y="1377"/>
                  </a:lnTo>
                  <a:lnTo>
                    <a:pt x="397" y="1377"/>
                  </a:lnTo>
                  <a:lnTo>
                    <a:pt x="406" y="1306"/>
                  </a:lnTo>
                  <a:lnTo>
                    <a:pt x="423" y="1253"/>
                  </a:lnTo>
                  <a:lnTo>
                    <a:pt x="450" y="1218"/>
                  </a:lnTo>
                  <a:lnTo>
                    <a:pt x="476" y="1201"/>
                  </a:lnTo>
                  <a:lnTo>
                    <a:pt x="521" y="1201"/>
                  </a:lnTo>
                  <a:lnTo>
                    <a:pt x="565" y="1209"/>
                  </a:lnTo>
                  <a:lnTo>
                    <a:pt x="609" y="1236"/>
                  </a:lnTo>
                  <a:lnTo>
                    <a:pt x="644" y="1271"/>
                  </a:lnTo>
                  <a:lnTo>
                    <a:pt x="644" y="1271"/>
                  </a:lnTo>
                  <a:lnTo>
                    <a:pt x="715" y="1351"/>
                  </a:lnTo>
                  <a:lnTo>
                    <a:pt x="741" y="1403"/>
                  </a:lnTo>
                  <a:lnTo>
                    <a:pt x="759" y="1439"/>
                  </a:lnTo>
                  <a:lnTo>
                    <a:pt x="759" y="1448"/>
                  </a:lnTo>
                  <a:lnTo>
                    <a:pt x="715" y="1456"/>
                  </a:lnTo>
                  <a:lnTo>
                    <a:pt x="715" y="1456"/>
                  </a:lnTo>
                  <a:lnTo>
                    <a:pt x="1068" y="1395"/>
                  </a:lnTo>
                  <a:lnTo>
                    <a:pt x="1068" y="1395"/>
                  </a:lnTo>
                  <a:lnTo>
                    <a:pt x="1076" y="1342"/>
                  </a:lnTo>
                  <a:lnTo>
                    <a:pt x="1076" y="1306"/>
                  </a:lnTo>
                  <a:lnTo>
                    <a:pt x="1076" y="1306"/>
                  </a:lnTo>
                  <a:lnTo>
                    <a:pt x="1076" y="1271"/>
                  </a:lnTo>
                  <a:lnTo>
                    <a:pt x="1103" y="1227"/>
                  </a:lnTo>
                  <a:lnTo>
                    <a:pt x="1129" y="1201"/>
                  </a:lnTo>
                  <a:lnTo>
                    <a:pt x="1156" y="1192"/>
                  </a:lnTo>
                  <a:lnTo>
                    <a:pt x="1174" y="1183"/>
                  </a:lnTo>
                  <a:lnTo>
                    <a:pt x="1174" y="1183"/>
                  </a:lnTo>
                  <a:lnTo>
                    <a:pt x="1191" y="1174"/>
                  </a:lnTo>
                  <a:lnTo>
                    <a:pt x="1191" y="1165"/>
                  </a:lnTo>
                  <a:lnTo>
                    <a:pt x="1191" y="1139"/>
                  </a:lnTo>
                  <a:lnTo>
                    <a:pt x="1174" y="1112"/>
                  </a:lnTo>
                  <a:lnTo>
                    <a:pt x="1129" y="1051"/>
                  </a:lnTo>
                  <a:lnTo>
                    <a:pt x="1085" y="989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Freeform 46"/>
            <p:cNvSpPr>
              <a:spLocks noChangeArrowheads="1"/>
            </p:cNvSpPr>
            <p:nvPr/>
          </p:nvSpPr>
          <p:spPr bwMode="auto">
            <a:xfrm>
              <a:off x="5953952" y="3973903"/>
              <a:ext cx="147958" cy="119088"/>
            </a:xfrm>
            <a:custGeom>
              <a:avLst/>
              <a:gdLst>
                <a:gd name="T0" fmla="*/ 362 w 363"/>
                <a:gd name="T1" fmla="*/ 247 h 292"/>
                <a:gd name="T2" fmla="*/ 362 w 363"/>
                <a:gd name="T3" fmla="*/ 247 h 292"/>
                <a:gd name="T4" fmla="*/ 362 w 363"/>
                <a:gd name="T5" fmla="*/ 238 h 292"/>
                <a:gd name="T6" fmla="*/ 344 w 363"/>
                <a:gd name="T7" fmla="*/ 202 h 292"/>
                <a:gd name="T8" fmla="*/ 318 w 363"/>
                <a:gd name="T9" fmla="*/ 150 h 292"/>
                <a:gd name="T10" fmla="*/ 247 w 363"/>
                <a:gd name="T11" fmla="*/ 70 h 292"/>
                <a:gd name="T12" fmla="*/ 247 w 363"/>
                <a:gd name="T13" fmla="*/ 70 h 292"/>
                <a:gd name="T14" fmla="*/ 212 w 363"/>
                <a:gd name="T15" fmla="*/ 35 h 292"/>
                <a:gd name="T16" fmla="*/ 168 w 363"/>
                <a:gd name="T17" fmla="*/ 8 h 292"/>
                <a:gd name="T18" fmla="*/ 124 w 363"/>
                <a:gd name="T19" fmla="*/ 0 h 292"/>
                <a:gd name="T20" fmla="*/ 79 w 363"/>
                <a:gd name="T21" fmla="*/ 0 h 292"/>
                <a:gd name="T22" fmla="*/ 44 w 363"/>
                <a:gd name="T23" fmla="*/ 17 h 292"/>
                <a:gd name="T24" fmla="*/ 18 w 363"/>
                <a:gd name="T25" fmla="*/ 52 h 292"/>
                <a:gd name="T26" fmla="*/ 0 w 363"/>
                <a:gd name="T27" fmla="*/ 105 h 292"/>
                <a:gd name="T28" fmla="*/ 0 w 363"/>
                <a:gd name="T29" fmla="*/ 176 h 292"/>
                <a:gd name="T30" fmla="*/ 168 w 363"/>
                <a:gd name="T31" fmla="*/ 291 h 292"/>
                <a:gd name="T32" fmla="*/ 362 w 363"/>
                <a:gd name="T33" fmla="*/ 24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292">
                  <a:moveTo>
                    <a:pt x="362" y="247"/>
                  </a:moveTo>
                  <a:lnTo>
                    <a:pt x="362" y="247"/>
                  </a:lnTo>
                  <a:lnTo>
                    <a:pt x="362" y="238"/>
                  </a:lnTo>
                  <a:lnTo>
                    <a:pt x="344" y="202"/>
                  </a:lnTo>
                  <a:lnTo>
                    <a:pt x="318" y="150"/>
                  </a:lnTo>
                  <a:lnTo>
                    <a:pt x="247" y="70"/>
                  </a:lnTo>
                  <a:lnTo>
                    <a:pt x="247" y="70"/>
                  </a:lnTo>
                  <a:lnTo>
                    <a:pt x="212" y="35"/>
                  </a:lnTo>
                  <a:lnTo>
                    <a:pt x="168" y="8"/>
                  </a:lnTo>
                  <a:lnTo>
                    <a:pt x="124" y="0"/>
                  </a:lnTo>
                  <a:lnTo>
                    <a:pt x="79" y="0"/>
                  </a:lnTo>
                  <a:lnTo>
                    <a:pt x="44" y="17"/>
                  </a:lnTo>
                  <a:lnTo>
                    <a:pt x="18" y="52"/>
                  </a:lnTo>
                  <a:lnTo>
                    <a:pt x="0" y="105"/>
                  </a:lnTo>
                  <a:lnTo>
                    <a:pt x="0" y="176"/>
                  </a:lnTo>
                  <a:lnTo>
                    <a:pt x="168" y="291"/>
                  </a:lnTo>
                  <a:lnTo>
                    <a:pt x="362" y="247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10955" y="1881991"/>
            <a:ext cx="2950137" cy="1753844"/>
            <a:chOff x="6206564" y="2501540"/>
            <a:chExt cx="2950137" cy="1753844"/>
          </a:xfrm>
        </p:grpSpPr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8337519" y="3887293"/>
              <a:ext cx="819182" cy="368091"/>
            </a:xfrm>
            <a:custGeom>
              <a:avLst/>
              <a:gdLst>
                <a:gd name="T0" fmla="*/ 1924 w 2004"/>
                <a:gd name="T1" fmla="*/ 750 h 901"/>
                <a:gd name="T2" fmla="*/ 1932 w 2004"/>
                <a:gd name="T3" fmla="*/ 697 h 901"/>
                <a:gd name="T4" fmla="*/ 1985 w 2004"/>
                <a:gd name="T5" fmla="*/ 635 h 901"/>
                <a:gd name="T6" fmla="*/ 1827 w 2004"/>
                <a:gd name="T7" fmla="*/ 547 h 901"/>
                <a:gd name="T8" fmla="*/ 1800 w 2004"/>
                <a:gd name="T9" fmla="*/ 547 h 901"/>
                <a:gd name="T10" fmla="*/ 1774 w 2004"/>
                <a:gd name="T11" fmla="*/ 520 h 901"/>
                <a:gd name="T12" fmla="*/ 1738 w 2004"/>
                <a:gd name="T13" fmla="*/ 388 h 901"/>
                <a:gd name="T14" fmla="*/ 1703 w 2004"/>
                <a:gd name="T15" fmla="*/ 362 h 901"/>
                <a:gd name="T16" fmla="*/ 1677 w 2004"/>
                <a:gd name="T17" fmla="*/ 353 h 901"/>
                <a:gd name="T18" fmla="*/ 1632 w 2004"/>
                <a:gd name="T19" fmla="*/ 326 h 901"/>
                <a:gd name="T20" fmla="*/ 1597 w 2004"/>
                <a:gd name="T21" fmla="*/ 317 h 901"/>
                <a:gd name="T22" fmla="*/ 1359 w 2004"/>
                <a:gd name="T23" fmla="*/ 335 h 901"/>
                <a:gd name="T24" fmla="*/ 1297 w 2004"/>
                <a:gd name="T25" fmla="*/ 362 h 901"/>
                <a:gd name="T26" fmla="*/ 1279 w 2004"/>
                <a:gd name="T27" fmla="*/ 370 h 901"/>
                <a:gd name="T28" fmla="*/ 1209 w 2004"/>
                <a:gd name="T29" fmla="*/ 326 h 901"/>
                <a:gd name="T30" fmla="*/ 1138 w 2004"/>
                <a:gd name="T31" fmla="*/ 273 h 901"/>
                <a:gd name="T32" fmla="*/ 1112 w 2004"/>
                <a:gd name="T33" fmla="*/ 264 h 901"/>
                <a:gd name="T34" fmla="*/ 1015 w 2004"/>
                <a:gd name="T35" fmla="*/ 229 h 901"/>
                <a:gd name="T36" fmla="*/ 926 w 2004"/>
                <a:gd name="T37" fmla="*/ 150 h 901"/>
                <a:gd name="T38" fmla="*/ 918 w 2004"/>
                <a:gd name="T39" fmla="*/ 141 h 901"/>
                <a:gd name="T40" fmla="*/ 856 w 2004"/>
                <a:gd name="T41" fmla="*/ 132 h 901"/>
                <a:gd name="T42" fmla="*/ 573 w 2004"/>
                <a:gd name="T43" fmla="*/ 132 h 901"/>
                <a:gd name="T44" fmla="*/ 468 w 2004"/>
                <a:gd name="T45" fmla="*/ 106 h 901"/>
                <a:gd name="T46" fmla="*/ 388 w 2004"/>
                <a:gd name="T47" fmla="*/ 62 h 901"/>
                <a:gd name="T48" fmla="*/ 194 w 2004"/>
                <a:gd name="T49" fmla="*/ 9 h 901"/>
                <a:gd name="T50" fmla="*/ 115 w 2004"/>
                <a:gd name="T51" fmla="*/ 0 h 901"/>
                <a:gd name="T52" fmla="*/ 62 w 2004"/>
                <a:gd name="T53" fmla="*/ 17 h 901"/>
                <a:gd name="T54" fmla="*/ 0 w 2004"/>
                <a:gd name="T55" fmla="*/ 53 h 901"/>
                <a:gd name="T56" fmla="*/ 141 w 2004"/>
                <a:gd name="T57" fmla="*/ 114 h 901"/>
                <a:gd name="T58" fmla="*/ 344 w 2004"/>
                <a:gd name="T59" fmla="*/ 176 h 901"/>
                <a:gd name="T60" fmla="*/ 415 w 2004"/>
                <a:gd name="T61" fmla="*/ 229 h 901"/>
                <a:gd name="T62" fmla="*/ 450 w 2004"/>
                <a:gd name="T63" fmla="*/ 282 h 901"/>
                <a:gd name="T64" fmla="*/ 459 w 2004"/>
                <a:gd name="T65" fmla="*/ 309 h 901"/>
                <a:gd name="T66" fmla="*/ 503 w 2004"/>
                <a:gd name="T67" fmla="*/ 423 h 901"/>
                <a:gd name="T68" fmla="*/ 547 w 2004"/>
                <a:gd name="T69" fmla="*/ 476 h 901"/>
                <a:gd name="T70" fmla="*/ 582 w 2004"/>
                <a:gd name="T71" fmla="*/ 520 h 901"/>
                <a:gd name="T72" fmla="*/ 573 w 2004"/>
                <a:gd name="T73" fmla="*/ 617 h 901"/>
                <a:gd name="T74" fmla="*/ 565 w 2004"/>
                <a:gd name="T75" fmla="*/ 644 h 901"/>
                <a:gd name="T76" fmla="*/ 503 w 2004"/>
                <a:gd name="T77" fmla="*/ 723 h 901"/>
                <a:gd name="T78" fmla="*/ 697 w 2004"/>
                <a:gd name="T79" fmla="*/ 723 h 901"/>
                <a:gd name="T80" fmla="*/ 812 w 2004"/>
                <a:gd name="T81" fmla="*/ 715 h 901"/>
                <a:gd name="T82" fmla="*/ 847 w 2004"/>
                <a:gd name="T83" fmla="*/ 706 h 901"/>
                <a:gd name="T84" fmla="*/ 900 w 2004"/>
                <a:gd name="T85" fmla="*/ 715 h 901"/>
                <a:gd name="T86" fmla="*/ 971 w 2004"/>
                <a:gd name="T87" fmla="*/ 803 h 901"/>
                <a:gd name="T88" fmla="*/ 1024 w 2004"/>
                <a:gd name="T89" fmla="*/ 882 h 901"/>
                <a:gd name="T90" fmla="*/ 1041 w 2004"/>
                <a:gd name="T91" fmla="*/ 900 h 901"/>
                <a:gd name="T92" fmla="*/ 1262 w 2004"/>
                <a:gd name="T93" fmla="*/ 847 h 901"/>
                <a:gd name="T94" fmla="*/ 1341 w 2004"/>
                <a:gd name="T95" fmla="*/ 838 h 901"/>
                <a:gd name="T96" fmla="*/ 1474 w 2004"/>
                <a:gd name="T97" fmla="*/ 838 h 901"/>
                <a:gd name="T98" fmla="*/ 1606 w 2004"/>
                <a:gd name="T99" fmla="*/ 865 h 901"/>
                <a:gd name="T100" fmla="*/ 1588 w 2004"/>
                <a:gd name="T101" fmla="*/ 812 h 901"/>
                <a:gd name="T102" fmla="*/ 1588 w 2004"/>
                <a:gd name="T103" fmla="*/ 803 h 901"/>
                <a:gd name="T104" fmla="*/ 1624 w 2004"/>
                <a:gd name="T105" fmla="*/ 776 h 901"/>
                <a:gd name="T106" fmla="*/ 1685 w 2004"/>
                <a:gd name="T107" fmla="*/ 794 h 901"/>
                <a:gd name="T108" fmla="*/ 1791 w 2004"/>
                <a:gd name="T109" fmla="*/ 865 h 901"/>
                <a:gd name="T110" fmla="*/ 1835 w 2004"/>
                <a:gd name="T111" fmla="*/ 882 h 901"/>
                <a:gd name="T112" fmla="*/ 1950 w 2004"/>
                <a:gd name="T113" fmla="*/ 900 h 901"/>
                <a:gd name="T114" fmla="*/ 2003 w 2004"/>
                <a:gd name="T115" fmla="*/ 891 h 901"/>
                <a:gd name="T116" fmla="*/ 2003 w 2004"/>
                <a:gd name="T117" fmla="*/ 820 h 901"/>
                <a:gd name="T118" fmla="*/ 1924 w 2004"/>
                <a:gd name="T119" fmla="*/ 75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4" h="901">
                  <a:moveTo>
                    <a:pt x="1924" y="750"/>
                  </a:moveTo>
                  <a:lnTo>
                    <a:pt x="1924" y="750"/>
                  </a:lnTo>
                  <a:lnTo>
                    <a:pt x="1924" y="723"/>
                  </a:lnTo>
                  <a:lnTo>
                    <a:pt x="1932" y="697"/>
                  </a:lnTo>
                  <a:lnTo>
                    <a:pt x="1985" y="635"/>
                  </a:lnTo>
                  <a:lnTo>
                    <a:pt x="1985" y="635"/>
                  </a:lnTo>
                  <a:lnTo>
                    <a:pt x="1871" y="573"/>
                  </a:lnTo>
                  <a:lnTo>
                    <a:pt x="1827" y="547"/>
                  </a:lnTo>
                  <a:lnTo>
                    <a:pt x="1800" y="547"/>
                  </a:lnTo>
                  <a:lnTo>
                    <a:pt x="1800" y="547"/>
                  </a:lnTo>
                  <a:lnTo>
                    <a:pt x="1782" y="538"/>
                  </a:lnTo>
                  <a:lnTo>
                    <a:pt x="1774" y="520"/>
                  </a:lnTo>
                  <a:lnTo>
                    <a:pt x="1756" y="459"/>
                  </a:lnTo>
                  <a:lnTo>
                    <a:pt x="1738" y="388"/>
                  </a:lnTo>
                  <a:lnTo>
                    <a:pt x="1721" y="370"/>
                  </a:lnTo>
                  <a:lnTo>
                    <a:pt x="1703" y="362"/>
                  </a:lnTo>
                  <a:lnTo>
                    <a:pt x="1703" y="362"/>
                  </a:lnTo>
                  <a:lnTo>
                    <a:pt x="1677" y="353"/>
                  </a:lnTo>
                  <a:lnTo>
                    <a:pt x="1650" y="344"/>
                  </a:lnTo>
                  <a:lnTo>
                    <a:pt x="1632" y="326"/>
                  </a:lnTo>
                  <a:lnTo>
                    <a:pt x="1597" y="317"/>
                  </a:lnTo>
                  <a:lnTo>
                    <a:pt x="1597" y="317"/>
                  </a:lnTo>
                  <a:lnTo>
                    <a:pt x="1447" y="326"/>
                  </a:lnTo>
                  <a:lnTo>
                    <a:pt x="1359" y="335"/>
                  </a:lnTo>
                  <a:lnTo>
                    <a:pt x="1324" y="344"/>
                  </a:lnTo>
                  <a:lnTo>
                    <a:pt x="1297" y="362"/>
                  </a:lnTo>
                  <a:lnTo>
                    <a:pt x="1297" y="362"/>
                  </a:lnTo>
                  <a:lnTo>
                    <a:pt x="1279" y="370"/>
                  </a:lnTo>
                  <a:lnTo>
                    <a:pt x="1253" y="362"/>
                  </a:lnTo>
                  <a:lnTo>
                    <a:pt x="1209" y="326"/>
                  </a:lnTo>
                  <a:lnTo>
                    <a:pt x="1165" y="291"/>
                  </a:lnTo>
                  <a:lnTo>
                    <a:pt x="1138" y="273"/>
                  </a:lnTo>
                  <a:lnTo>
                    <a:pt x="1112" y="264"/>
                  </a:lnTo>
                  <a:lnTo>
                    <a:pt x="1112" y="264"/>
                  </a:lnTo>
                  <a:lnTo>
                    <a:pt x="1059" y="256"/>
                  </a:lnTo>
                  <a:lnTo>
                    <a:pt x="1015" y="229"/>
                  </a:lnTo>
                  <a:lnTo>
                    <a:pt x="962" y="194"/>
                  </a:lnTo>
                  <a:lnTo>
                    <a:pt x="926" y="150"/>
                  </a:lnTo>
                  <a:lnTo>
                    <a:pt x="926" y="150"/>
                  </a:lnTo>
                  <a:lnTo>
                    <a:pt x="918" y="141"/>
                  </a:lnTo>
                  <a:lnTo>
                    <a:pt x="900" y="132"/>
                  </a:lnTo>
                  <a:lnTo>
                    <a:pt x="856" y="132"/>
                  </a:lnTo>
                  <a:lnTo>
                    <a:pt x="715" y="132"/>
                  </a:lnTo>
                  <a:lnTo>
                    <a:pt x="573" y="132"/>
                  </a:lnTo>
                  <a:lnTo>
                    <a:pt x="512" y="132"/>
                  </a:lnTo>
                  <a:lnTo>
                    <a:pt x="468" y="106"/>
                  </a:lnTo>
                  <a:lnTo>
                    <a:pt x="468" y="106"/>
                  </a:lnTo>
                  <a:lnTo>
                    <a:pt x="388" y="62"/>
                  </a:lnTo>
                  <a:lnTo>
                    <a:pt x="291" y="26"/>
                  </a:lnTo>
                  <a:lnTo>
                    <a:pt x="194" y="9"/>
                  </a:lnTo>
                  <a:lnTo>
                    <a:pt x="150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62" y="17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71" y="88"/>
                  </a:lnTo>
                  <a:lnTo>
                    <a:pt x="141" y="114"/>
                  </a:lnTo>
                  <a:lnTo>
                    <a:pt x="282" y="150"/>
                  </a:lnTo>
                  <a:lnTo>
                    <a:pt x="344" y="176"/>
                  </a:lnTo>
                  <a:lnTo>
                    <a:pt x="397" y="212"/>
                  </a:lnTo>
                  <a:lnTo>
                    <a:pt x="415" y="229"/>
                  </a:lnTo>
                  <a:lnTo>
                    <a:pt x="432" y="256"/>
                  </a:lnTo>
                  <a:lnTo>
                    <a:pt x="450" y="282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76" y="379"/>
                  </a:lnTo>
                  <a:lnTo>
                    <a:pt x="503" y="423"/>
                  </a:lnTo>
                  <a:lnTo>
                    <a:pt x="521" y="450"/>
                  </a:lnTo>
                  <a:lnTo>
                    <a:pt x="547" y="476"/>
                  </a:lnTo>
                  <a:lnTo>
                    <a:pt x="565" y="494"/>
                  </a:lnTo>
                  <a:lnTo>
                    <a:pt x="582" y="520"/>
                  </a:lnTo>
                  <a:lnTo>
                    <a:pt x="582" y="565"/>
                  </a:lnTo>
                  <a:lnTo>
                    <a:pt x="573" y="617"/>
                  </a:lnTo>
                  <a:lnTo>
                    <a:pt x="573" y="617"/>
                  </a:lnTo>
                  <a:lnTo>
                    <a:pt x="565" y="644"/>
                  </a:lnTo>
                  <a:lnTo>
                    <a:pt x="547" y="670"/>
                  </a:lnTo>
                  <a:lnTo>
                    <a:pt x="503" y="723"/>
                  </a:lnTo>
                  <a:lnTo>
                    <a:pt x="503" y="723"/>
                  </a:lnTo>
                  <a:lnTo>
                    <a:pt x="697" y="723"/>
                  </a:lnTo>
                  <a:lnTo>
                    <a:pt x="768" y="723"/>
                  </a:lnTo>
                  <a:lnTo>
                    <a:pt x="812" y="715"/>
                  </a:lnTo>
                  <a:lnTo>
                    <a:pt x="812" y="715"/>
                  </a:lnTo>
                  <a:lnTo>
                    <a:pt x="847" y="706"/>
                  </a:lnTo>
                  <a:lnTo>
                    <a:pt x="874" y="706"/>
                  </a:lnTo>
                  <a:lnTo>
                    <a:pt x="900" y="715"/>
                  </a:lnTo>
                  <a:lnTo>
                    <a:pt x="926" y="741"/>
                  </a:lnTo>
                  <a:lnTo>
                    <a:pt x="971" y="803"/>
                  </a:lnTo>
                  <a:lnTo>
                    <a:pt x="1024" y="882"/>
                  </a:lnTo>
                  <a:lnTo>
                    <a:pt x="1024" y="882"/>
                  </a:lnTo>
                  <a:lnTo>
                    <a:pt x="1041" y="900"/>
                  </a:lnTo>
                  <a:lnTo>
                    <a:pt x="1041" y="900"/>
                  </a:lnTo>
                  <a:lnTo>
                    <a:pt x="1191" y="865"/>
                  </a:lnTo>
                  <a:lnTo>
                    <a:pt x="1262" y="847"/>
                  </a:lnTo>
                  <a:lnTo>
                    <a:pt x="1341" y="838"/>
                  </a:lnTo>
                  <a:lnTo>
                    <a:pt x="1341" y="838"/>
                  </a:lnTo>
                  <a:lnTo>
                    <a:pt x="1403" y="838"/>
                  </a:lnTo>
                  <a:lnTo>
                    <a:pt x="1474" y="838"/>
                  </a:lnTo>
                  <a:lnTo>
                    <a:pt x="1606" y="865"/>
                  </a:lnTo>
                  <a:lnTo>
                    <a:pt x="1606" y="865"/>
                  </a:lnTo>
                  <a:lnTo>
                    <a:pt x="1588" y="829"/>
                  </a:lnTo>
                  <a:lnTo>
                    <a:pt x="1588" y="812"/>
                  </a:lnTo>
                  <a:lnTo>
                    <a:pt x="1588" y="803"/>
                  </a:lnTo>
                  <a:lnTo>
                    <a:pt x="1588" y="803"/>
                  </a:lnTo>
                  <a:lnTo>
                    <a:pt x="1606" y="785"/>
                  </a:lnTo>
                  <a:lnTo>
                    <a:pt x="1624" y="776"/>
                  </a:lnTo>
                  <a:lnTo>
                    <a:pt x="1650" y="785"/>
                  </a:lnTo>
                  <a:lnTo>
                    <a:pt x="1685" y="794"/>
                  </a:lnTo>
                  <a:lnTo>
                    <a:pt x="1747" y="829"/>
                  </a:lnTo>
                  <a:lnTo>
                    <a:pt x="1791" y="865"/>
                  </a:lnTo>
                  <a:lnTo>
                    <a:pt x="1791" y="865"/>
                  </a:lnTo>
                  <a:lnTo>
                    <a:pt x="1835" y="882"/>
                  </a:lnTo>
                  <a:lnTo>
                    <a:pt x="1888" y="900"/>
                  </a:lnTo>
                  <a:lnTo>
                    <a:pt x="1950" y="900"/>
                  </a:lnTo>
                  <a:lnTo>
                    <a:pt x="1977" y="900"/>
                  </a:lnTo>
                  <a:lnTo>
                    <a:pt x="2003" y="891"/>
                  </a:lnTo>
                  <a:lnTo>
                    <a:pt x="2003" y="820"/>
                  </a:lnTo>
                  <a:lnTo>
                    <a:pt x="2003" y="820"/>
                  </a:lnTo>
                  <a:lnTo>
                    <a:pt x="1959" y="785"/>
                  </a:lnTo>
                  <a:lnTo>
                    <a:pt x="1924" y="750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accent5"/>
                </a:solidFill>
              </a:endParaRPr>
            </a:p>
          </p:txBody>
        </p:sp>
        <p:sp>
          <p:nvSpPr>
            <p:cNvPr id="25" name="Freeform 18"/>
            <p:cNvSpPr>
              <a:spLocks noChangeArrowheads="1"/>
            </p:cNvSpPr>
            <p:nvPr/>
          </p:nvSpPr>
          <p:spPr bwMode="auto">
            <a:xfrm>
              <a:off x="6765917" y="3125851"/>
              <a:ext cx="375308" cy="465526"/>
            </a:xfrm>
            <a:custGeom>
              <a:avLst/>
              <a:gdLst>
                <a:gd name="T0" fmla="*/ 380 w 919"/>
                <a:gd name="T1" fmla="*/ 803 h 1139"/>
                <a:gd name="T2" fmla="*/ 353 w 919"/>
                <a:gd name="T3" fmla="*/ 873 h 1139"/>
                <a:gd name="T4" fmla="*/ 353 w 919"/>
                <a:gd name="T5" fmla="*/ 971 h 1139"/>
                <a:gd name="T6" fmla="*/ 380 w 919"/>
                <a:gd name="T7" fmla="*/ 1068 h 1139"/>
                <a:gd name="T8" fmla="*/ 433 w 919"/>
                <a:gd name="T9" fmla="*/ 1138 h 1139"/>
                <a:gd name="T10" fmla="*/ 530 w 919"/>
                <a:gd name="T11" fmla="*/ 1006 h 1139"/>
                <a:gd name="T12" fmla="*/ 592 w 919"/>
                <a:gd name="T13" fmla="*/ 900 h 1139"/>
                <a:gd name="T14" fmla="*/ 600 w 919"/>
                <a:gd name="T15" fmla="*/ 873 h 1139"/>
                <a:gd name="T16" fmla="*/ 618 w 919"/>
                <a:gd name="T17" fmla="*/ 785 h 1139"/>
                <a:gd name="T18" fmla="*/ 653 w 919"/>
                <a:gd name="T19" fmla="*/ 750 h 1139"/>
                <a:gd name="T20" fmla="*/ 715 w 919"/>
                <a:gd name="T21" fmla="*/ 741 h 1139"/>
                <a:gd name="T22" fmla="*/ 856 w 919"/>
                <a:gd name="T23" fmla="*/ 785 h 1139"/>
                <a:gd name="T24" fmla="*/ 909 w 919"/>
                <a:gd name="T25" fmla="*/ 794 h 1139"/>
                <a:gd name="T26" fmla="*/ 918 w 919"/>
                <a:gd name="T27" fmla="*/ 776 h 1139"/>
                <a:gd name="T28" fmla="*/ 900 w 919"/>
                <a:gd name="T29" fmla="*/ 688 h 1139"/>
                <a:gd name="T30" fmla="*/ 848 w 919"/>
                <a:gd name="T31" fmla="*/ 582 h 1139"/>
                <a:gd name="T32" fmla="*/ 803 w 919"/>
                <a:gd name="T33" fmla="*/ 538 h 1139"/>
                <a:gd name="T34" fmla="*/ 698 w 919"/>
                <a:gd name="T35" fmla="*/ 379 h 1139"/>
                <a:gd name="T36" fmla="*/ 662 w 919"/>
                <a:gd name="T37" fmla="*/ 291 h 1139"/>
                <a:gd name="T38" fmla="*/ 627 w 919"/>
                <a:gd name="T39" fmla="*/ 212 h 1139"/>
                <a:gd name="T40" fmla="*/ 565 w 919"/>
                <a:gd name="T41" fmla="*/ 168 h 1139"/>
                <a:gd name="T42" fmla="*/ 450 w 919"/>
                <a:gd name="T43" fmla="*/ 132 h 1139"/>
                <a:gd name="T44" fmla="*/ 424 w 919"/>
                <a:gd name="T45" fmla="*/ 123 h 1139"/>
                <a:gd name="T46" fmla="*/ 336 w 919"/>
                <a:gd name="T47" fmla="*/ 62 h 1139"/>
                <a:gd name="T48" fmla="*/ 239 w 919"/>
                <a:gd name="T49" fmla="*/ 0 h 1139"/>
                <a:gd name="T50" fmla="*/ 212 w 919"/>
                <a:gd name="T51" fmla="*/ 0 h 1139"/>
                <a:gd name="T52" fmla="*/ 0 w 919"/>
                <a:gd name="T53" fmla="*/ 53 h 1139"/>
                <a:gd name="T54" fmla="*/ 106 w 919"/>
                <a:gd name="T55" fmla="*/ 256 h 1139"/>
                <a:gd name="T56" fmla="*/ 195 w 919"/>
                <a:gd name="T57" fmla="*/ 388 h 1139"/>
                <a:gd name="T58" fmla="*/ 265 w 919"/>
                <a:gd name="T59" fmla="*/ 485 h 1139"/>
                <a:gd name="T60" fmla="*/ 371 w 919"/>
                <a:gd name="T61" fmla="*/ 671 h 1139"/>
                <a:gd name="T62" fmla="*/ 398 w 919"/>
                <a:gd name="T63" fmla="*/ 768 h 1139"/>
                <a:gd name="T64" fmla="*/ 380 w 919"/>
                <a:gd name="T65" fmla="*/ 803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1139">
                  <a:moveTo>
                    <a:pt x="380" y="803"/>
                  </a:moveTo>
                  <a:lnTo>
                    <a:pt x="380" y="803"/>
                  </a:lnTo>
                  <a:lnTo>
                    <a:pt x="362" y="829"/>
                  </a:lnTo>
                  <a:lnTo>
                    <a:pt x="353" y="873"/>
                  </a:lnTo>
                  <a:lnTo>
                    <a:pt x="353" y="918"/>
                  </a:lnTo>
                  <a:lnTo>
                    <a:pt x="353" y="971"/>
                  </a:lnTo>
                  <a:lnTo>
                    <a:pt x="362" y="1015"/>
                  </a:lnTo>
                  <a:lnTo>
                    <a:pt x="380" y="1068"/>
                  </a:lnTo>
                  <a:lnTo>
                    <a:pt x="406" y="1112"/>
                  </a:lnTo>
                  <a:lnTo>
                    <a:pt x="433" y="1138"/>
                  </a:lnTo>
                  <a:lnTo>
                    <a:pt x="433" y="1138"/>
                  </a:lnTo>
                  <a:lnTo>
                    <a:pt x="530" y="1006"/>
                  </a:lnTo>
                  <a:lnTo>
                    <a:pt x="583" y="935"/>
                  </a:lnTo>
                  <a:lnTo>
                    <a:pt x="592" y="900"/>
                  </a:lnTo>
                  <a:lnTo>
                    <a:pt x="600" y="873"/>
                  </a:lnTo>
                  <a:lnTo>
                    <a:pt x="600" y="873"/>
                  </a:lnTo>
                  <a:lnTo>
                    <a:pt x="600" y="829"/>
                  </a:lnTo>
                  <a:lnTo>
                    <a:pt x="618" y="785"/>
                  </a:lnTo>
                  <a:lnTo>
                    <a:pt x="636" y="759"/>
                  </a:lnTo>
                  <a:lnTo>
                    <a:pt x="653" y="750"/>
                  </a:lnTo>
                  <a:lnTo>
                    <a:pt x="680" y="741"/>
                  </a:lnTo>
                  <a:lnTo>
                    <a:pt x="715" y="741"/>
                  </a:lnTo>
                  <a:lnTo>
                    <a:pt x="715" y="741"/>
                  </a:lnTo>
                  <a:lnTo>
                    <a:pt x="856" y="785"/>
                  </a:lnTo>
                  <a:lnTo>
                    <a:pt x="900" y="794"/>
                  </a:lnTo>
                  <a:lnTo>
                    <a:pt x="909" y="794"/>
                  </a:lnTo>
                  <a:lnTo>
                    <a:pt x="918" y="776"/>
                  </a:lnTo>
                  <a:lnTo>
                    <a:pt x="918" y="776"/>
                  </a:lnTo>
                  <a:lnTo>
                    <a:pt x="909" y="741"/>
                  </a:lnTo>
                  <a:lnTo>
                    <a:pt x="900" y="688"/>
                  </a:lnTo>
                  <a:lnTo>
                    <a:pt x="874" y="626"/>
                  </a:lnTo>
                  <a:lnTo>
                    <a:pt x="848" y="582"/>
                  </a:lnTo>
                  <a:lnTo>
                    <a:pt x="848" y="582"/>
                  </a:lnTo>
                  <a:lnTo>
                    <a:pt x="803" y="538"/>
                  </a:lnTo>
                  <a:lnTo>
                    <a:pt x="750" y="468"/>
                  </a:lnTo>
                  <a:lnTo>
                    <a:pt x="698" y="379"/>
                  </a:lnTo>
                  <a:lnTo>
                    <a:pt x="662" y="291"/>
                  </a:lnTo>
                  <a:lnTo>
                    <a:pt x="662" y="291"/>
                  </a:lnTo>
                  <a:lnTo>
                    <a:pt x="645" y="247"/>
                  </a:lnTo>
                  <a:lnTo>
                    <a:pt x="627" y="212"/>
                  </a:lnTo>
                  <a:lnTo>
                    <a:pt x="592" y="185"/>
                  </a:lnTo>
                  <a:lnTo>
                    <a:pt x="565" y="168"/>
                  </a:lnTo>
                  <a:lnTo>
                    <a:pt x="503" y="141"/>
                  </a:lnTo>
                  <a:lnTo>
                    <a:pt x="450" y="132"/>
                  </a:lnTo>
                  <a:lnTo>
                    <a:pt x="450" y="132"/>
                  </a:lnTo>
                  <a:lnTo>
                    <a:pt x="424" y="123"/>
                  </a:lnTo>
                  <a:lnTo>
                    <a:pt x="398" y="106"/>
                  </a:lnTo>
                  <a:lnTo>
                    <a:pt x="336" y="62"/>
                  </a:lnTo>
                  <a:lnTo>
                    <a:pt x="274" y="18"/>
                  </a:lnTo>
                  <a:lnTo>
                    <a:pt x="239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24" y="18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06" y="256"/>
                  </a:lnTo>
                  <a:lnTo>
                    <a:pt x="159" y="335"/>
                  </a:lnTo>
                  <a:lnTo>
                    <a:pt x="195" y="388"/>
                  </a:lnTo>
                  <a:lnTo>
                    <a:pt x="195" y="388"/>
                  </a:lnTo>
                  <a:lnTo>
                    <a:pt x="265" y="485"/>
                  </a:lnTo>
                  <a:lnTo>
                    <a:pt x="345" y="609"/>
                  </a:lnTo>
                  <a:lnTo>
                    <a:pt x="371" y="671"/>
                  </a:lnTo>
                  <a:lnTo>
                    <a:pt x="389" y="723"/>
                  </a:lnTo>
                  <a:lnTo>
                    <a:pt x="398" y="768"/>
                  </a:lnTo>
                  <a:lnTo>
                    <a:pt x="389" y="794"/>
                  </a:lnTo>
                  <a:lnTo>
                    <a:pt x="380" y="803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21"/>
            <p:cNvSpPr>
              <a:spLocks noChangeArrowheads="1"/>
            </p:cNvSpPr>
            <p:nvPr/>
          </p:nvSpPr>
          <p:spPr bwMode="auto">
            <a:xfrm>
              <a:off x="6206564" y="2501540"/>
              <a:ext cx="2167043" cy="1246817"/>
            </a:xfrm>
            <a:custGeom>
              <a:avLst/>
              <a:gdLst>
                <a:gd name="T0" fmla="*/ 353 w 5295"/>
                <a:gd name="T1" fmla="*/ 1695 h 3046"/>
                <a:gd name="T2" fmla="*/ 767 w 5295"/>
                <a:gd name="T3" fmla="*/ 1792 h 3046"/>
                <a:gd name="T4" fmla="*/ 935 w 5295"/>
                <a:gd name="T5" fmla="*/ 1730 h 3046"/>
                <a:gd name="T6" fmla="*/ 1217 w 5295"/>
                <a:gd name="T7" fmla="*/ 1650 h 3046"/>
                <a:gd name="T8" fmla="*/ 1641 w 5295"/>
                <a:gd name="T9" fmla="*/ 1545 h 3046"/>
                <a:gd name="T10" fmla="*/ 1959 w 5295"/>
                <a:gd name="T11" fmla="*/ 1712 h 3046"/>
                <a:gd name="T12" fmla="*/ 2215 w 5295"/>
                <a:gd name="T13" fmla="*/ 2109 h 3046"/>
                <a:gd name="T14" fmla="*/ 2267 w 5295"/>
                <a:gd name="T15" fmla="*/ 2321 h 3046"/>
                <a:gd name="T16" fmla="*/ 1967 w 5295"/>
                <a:gd name="T17" fmla="*/ 2356 h 3046"/>
                <a:gd name="T18" fmla="*/ 1782 w 5295"/>
                <a:gd name="T19" fmla="*/ 2692 h 3046"/>
                <a:gd name="T20" fmla="*/ 2038 w 5295"/>
                <a:gd name="T21" fmla="*/ 2692 h 3046"/>
                <a:gd name="T22" fmla="*/ 2197 w 5295"/>
                <a:gd name="T23" fmla="*/ 2621 h 3046"/>
                <a:gd name="T24" fmla="*/ 2506 w 5295"/>
                <a:gd name="T25" fmla="*/ 2268 h 3046"/>
                <a:gd name="T26" fmla="*/ 2903 w 5295"/>
                <a:gd name="T27" fmla="*/ 2180 h 3046"/>
                <a:gd name="T28" fmla="*/ 2903 w 5295"/>
                <a:gd name="T29" fmla="*/ 2321 h 3046"/>
                <a:gd name="T30" fmla="*/ 3212 w 5295"/>
                <a:gd name="T31" fmla="*/ 2400 h 3046"/>
                <a:gd name="T32" fmla="*/ 3406 w 5295"/>
                <a:gd name="T33" fmla="*/ 2480 h 3046"/>
                <a:gd name="T34" fmla="*/ 3026 w 5295"/>
                <a:gd name="T35" fmla="*/ 2665 h 3046"/>
                <a:gd name="T36" fmla="*/ 3353 w 5295"/>
                <a:gd name="T37" fmla="*/ 2850 h 3046"/>
                <a:gd name="T38" fmla="*/ 3370 w 5295"/>
                <a:gd name="T39" fmla="*/ 3045 h 3046"/>
                <a:gd name="T40" fmla="*/ 3706 w 5295"/>
                <a:gd name="T41" fmla="*/ 2912 h 3046"/>
                <a:gd name="T42" fmla="*/ 4094 w 5295"/>
                <a:gd name="T43" fmla="*/ 2806 h 3046"/>
                <a:gd name="T44" fmla="*/ 4209 w 5295"/>
                <a:gd name="T45" fmla="*/ 2727 h 3046"/>
                <a:gd name="T46" fmla="*/ 3785 w 5295"/>
                <a:gd name="T47" fmla="*/ 2656 h 3046"/>
                <a:gd name="T48" fmla="*/ 3856 w 5295"/>
                <a:gd name="T49" fmla="*/ 2339 h 3046"/>
                <a:gd name="T50" fmla="*/ 4376 w 5295"/>
                <a:gd name="T51" fmla="*/ 2162 h 3046"/>
                <a:gd name="T52" fmla="*/ 4703 w 5295"/>
                <a:gd name="T53" fmla="*/ 1915 h 3046"/>
                <a:gd name="T54" fmla="*/ 4950 w 5295"/>
                <a:gd name="T55" fmla="*/ 1747 h 3046"/>
                <a:gd name="T56" fmla="*/ 5224 w 5295"/>
                <a:gd name="T57" fmla="*/ 1668 h 3046"/>
                <a:gd name="T58" fmla="*/ 5179 w 5295"/>
                <a:gd name="T59" fmla="*/ 1483 h 3046"/>
                <a:gd name="T60" fmla="*/ 5285 w 5295"/>
                <a:gd name="T61" fmla="*/ 1395 h 3046"/>
                <a:gd name="T62" fmla="*/ 5224 w 5295"/>
                <a:gd name="T63" fmla="*/ 1289 h 3046"/>
                <a:gd name="T64" fmla="*/ 5241 w 5295"/>
                <a:gd name="T65" fmla="*/ 1130 h 3046"/>
                <a:gd name="T66" fmla="*/ 4879 w 5295"/>
                <a:gd name="T67" fmla="*/ 1015 h 3046"/>
                <a:gd name="T68" fmla="*/ 4615 w 5295"/>
                <a:gd name="T69" fmla="*/ 944 h 3046"/>
                <a:gd name="T70" fmla="*/ 4376 w 5295"/>
                <a:gd name="T71" fmla="*/ 803 h 3046"/>
                <a:gd name="T72" fmla="*/ 4112 w 5295"/>
                <a:gd name="T73" fmla="*/ 786 h 3046"/>
                <a:gd name="T74" fmla="*/ 3926 w 5295"/>
                <a:gd name="T75" fmla="*/ 759 h 3046"/>
                <a:gd name="T76" fmla="*/ 3794 w 5295"/>
                <a:gd name="T77" fmla="*/ 486 h 3046"/>
                <a:gd name="T78" fmla="*/ 3521 w 5295"/>
                <a:gd name="T79" fmla="*/ 344 h 3046"/>
                <a:gd name="T80" fmla="*/ 3494 w 5295"/>
                <a:gd name="T81" fmla="*/ 97 h 3046"/>
                <a:gd name="T82" fmla="*/ 3229 w 5295"/>
                <a:gd name="T83" fmla="*/ 18 h 3046"/>
                <a:gd name="T84" fmla="*/ 2929 w 5295"/>
                <a:gd name="T85" fmla="*/ 89 h 3046"/>
                <a:gd name="T86" fmla="*/ 2682 w 5295"/>
                <a:gd name="T87" fmla="*/ 97 h 3046"/>
                <a:gd name="T88" fmla="*/ 2444 w 5295"/>
                <a:gd name="T89" fmla="*/ 336 h 3046"/>
                <a:gd name="T90" fmla="*/ 2338 w 5295"/>
                <a:gd name="T91" fmla="*/ 362 h 3046"/>
                <a:gd name="T92" fmla="*/ 2029 w 5295"/>
                <a:gd name="T93" fmla="*/ 336 h 3046"/>
                <a:gd name="T94" fmla="*/ 1800 w 5295"/>
                <a:gd name="T95" fmla="*/ 300 h 3046"/>
                <a:gd name="T96" fmla="*/ 1588 w 5295"/>
                <a:gd name="T97" fmla="*/ 292 h 3046"/>
                <a:gd name="T98" fmla="*/ 1253 w 5295"/>
                <a:gd name="T99" fmla="*/ 221 h 3046"/>
                <a:gd name="T100" fmla="*/ 706 w 5295"/>
                <a:gd name="T101" fmla="*/ 168 h 3046"/>
                <a:gd name="T102" fmla="*/ 476 w 5295"/>
                <a:gd name="T103" fmla="*/ 309 h 3046"/>
                <a:gd name="T104" fmla="*/ 538 w 5295"/>
                <a:gd name="T105" fmla="*/ 636 h 3046"/>
                <a:gd name="T106" fmla="*/ 406 w 5295"/>
                <a:gd name="T107" fmla="*/ 812 h 3046"/>
                <a:gd name="T108" fmla="*/ 150 w 5295"/>
                <a:gd name="T109" fmla="*/ 1253 h 3046"/>
                <a:gd name="T110" fmla="*/ 0 w 5295"/>
                <a:gd name="T111" fmla="*/ 1509 h 3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95" h="3046">
                  <a:moveTo>
                    <a:pt x="132" y="1659"/>
                  </a:moveTo>
                  <a:lnTo>
                    <a:pt x="132" y="1659"/>
                  </a:lnTo>
                  <a:lnTo>
                    <a:pt x="167" y="1677"/>
                  </a:lnTo>
                  <a:lnTo>
                    <a:pt x="185" y="1695"/>
                  </a:lnTo>
                  <a:lnTo>
                    <a:pt x="185" y="1695"/>
                  </a:lnTo>
                  <a:lnTo>
                    <a:pt x="300" y="1686"/>
                  </a:lnTo>
                  <a:lnTo>
                    <a:pt x="300" y="1686"/>
                  </a:lnTo>
                  <a:lnTo>
                    <a:pt x="353" y="1695"/>
                  </a:lnTo>
                  <a:lnTo>
                    <a:pt x="441" y="1712"/>
                  </a:lnTo>
                  <a:lnTo>
                    <a:pt x="529" y="1730"/>
                  </a:lnTo>
                  <a:lnTo>
                    <a:pt x="600" y="1739"/>
                  </a:lnTo>
                  <a:lnTo>
                    <a:pt x="600" y="1739"/>
                  </a:lnTo>
                  <a:lnTo>
                    <a:pt x="644" y="1739"/>
                  </a:lnTo>
                  <a:lnTo>
                    <a:pt x="697" y="1756"/>
                  </a:lnTo>
                  <a:lnTo>
                    <a:pt x="741" y="1765"/>
                  </a:lnTo>
                  <a:lnTo>
                    <a:pt x="767" y="1792"/>
                  </a:lnTo>
                  <a:lnTo>
                    <a:pt x="767" y="1792"/>
                  </a:lnTo>
                  <a:lnTo>
                    <a:pt x="794" y="1800"/>
                  </a:lnTo>
                  <a:lnTo>
                    <a:pt x="829" y="1800"/>
                  </a:lnTo>
                  <a:lnTo>
                    <a:pt x="864" y="1783"/>
                  </a:lnTo>
                  <a:lnTo>
                    <a:pt x="900" y="1756"/>
                  </a:lnTo>
                  <a:lnTo>
                    <a:pt x="900" y="1756"/>
                  </a:lnTo>
                  <a:lnTo>
                    <a:pt x="917" y="1739"/>
                  </a:lnTo>
                  <a:lnTo>
                    <a:pt x="935" y="1730"/>
                  </a:lnTo>
                  <a:lnTo>
                    <a:pt x="979" y="1730"/>
                  </a:lnTo>
                  <a:lnTo>
                    <a:pt x="1050" y="1739"/>
                  </a:lnTo>
                  <a:lnTo>
                    <a:pt x="1050" y="1739"/>
                  </a:lnTo>
                  <a:lnTo>
                    <a:pt x="1094" y="1730"/>
                  </a:lnTo>
                  <a:lnTo>
                    <a:pt x="1147" y="1712"/>
                  </a:lnTo>
                  <a:lnTo>
                    <a:pt x="1191" y="1677"/>
                  </a:lnTo>
                  <a:lnTo>
                    <a:pt x="1217" y="1650"/>
                  </a:lnTo>
                  <a:lnTo>
                    <a:pt x="1217" y="1650"/>
                  </a:lnTo>
                  <a:lnTo>
                    <a:pt x="1244" y="1633"/>
                  </a:lnTo>
                  <a:lnTo>
                    <a:pt x="1279" y="1615"/>
                  </a:lnTo>
                  <a:lnTo>
                    <a:pt x="1385" y="1571"/>
                  </a:lnTo>
                  <a:lnTo>
                    <a:pt x="1500" y="1545"/>
                  </a:lnTo>
                  <a:lnTo>
                    <a:pt x="1579" y="1527"/>
                  </a:lnTo>
                  <a:lnTo>
                    <a:pt x="1579" y="1527"/>
                  </a:lnTo>
                  <a:lnTo>
                    <a:pt x="1606" y="1527"/>
                  </a:lnTo>
                  <a:lnTo>
                    <a:pt x="1641" y="1545"/>
                  </a:lnTo>
                  <a:lnTo>
                    <a:pt x="1703" y="1589"/>
                  </a:lnTo>
                  <a:lnTo>
                    <a:pt x="1765" y="1633"/>
                  </a:lnTo>
                  <a:lnTo>
                    <a:pt x="1791" y="1650"/>
                  </a:lnTo>
                  <a:lnTo>
                    <a:pt x="1817" y="1659"/>
                  </a:lnTo>
                  <a:lnTo>
                    <a:pt x="1817" y="1659"/>
                  </a:lnTo>
                  <a:lnTo>
                    <a:pt x="1870" y="1668"/>
                  </a:lnTo>
                  <a:lnTo>
                    <a:pt x="1932" y="1695"/>
                  </a:lnTo>
                  <a:lnTo>
                    <a:pt x="1959" y="1712"/>
                  </a:lnTo>
                  <a:lnTo>
                    <a:pt x="1994" y="1739"/>
                  </a:lnTo>
                  <a:lnTo>
                    <a:pt x="2012" y="1774"/>
                  </a:lnTo>
                  <a:lnTo>
                    <a:pt x="2029" y="1818"/>
                  </a:lnTo>
                  <a:lnTo>
                    <a:pt x="2029" y="1818"/>
                  </a:lnTo>
                  <a:lnTo>
                    <a:pt x="2065" y="1906"/>
                  </a:lnTo>
                  <a:lnTo>
                    <a:pt x="2117" y="1995"/>
                  </a:lnTo>
                  <a:lnTo>
                    <a:pt x="2170" y="2065"/>
                  </a:lnTo>
                  <a:lnTo>
                    <a:pt x="2215" y="2109"/>
                  </a:lnTo>
                  <a:lnTo>
                    <a:pt x="2215" y="2109"/>
                  </a:lnTo>
                  <a:lnTo>
                    <a:pt x="2241" y="2153"/>
                  </a:lnTo>
                  <a:lnTo>
                    <a:pt x="2267" y="2215"/>
                  </a:lnTo>
                  <a:lnTo>
                    <a:pt x="2276" y="2268"/>
                  </a:lnTo>
                  <a:lnTo>
                    <a:pt x="2285" y="2303"/>
                  </a:lnTo>
                  <a:lnTo>
                    <a:pt x="2285" y="2303"/>
                  </a:lnTo>
                  <a:lnTo>
                    <a:pt x="2276" y="2321"/>
                  </a:lnTo>
                  <a:lnTo>
                    <a:pt x="2267" y="2321"/>
                  </a:lnTo>
                  <a:lnTo>
                    <a:pt x="2223" y="2312"/>
                  </a:lnTo>
                  <a:lnTo>
                    <a:pt x="2082" y="2268"/>
                  </a:lnTo>
                  <a:lnTo>
                    <a:pt x="2082" y="2268"/>
                  </a:lnTo>
                  <a:lnTo>
                    <a:pt x="2047" y="2268"/>
                  </a:lnTo>
                  <a:lnTo>
                    <a:pt x="2020" y="2277"/>
                  </a:lnTo>
                  <a:lnTo>
                    <a:pt x="2003" y="2286"/>
                  </a:lnTo>
                  <a:lnTo>
                    <a:pt x="1985" y="2312"/>
                  </a:lnTo>
                  <a:lnTo>
                    <a:pt x="1967" y="2356"/>
                  </a:lnTo>
                  <a:lnTo>
                    <a:pt x="1967" y="2400"/>
                  </a:lnTo>
                  <a:lnTo>
                    <a:pt x="1967" y="2400"/>
                  </a:lnTo>
                  <a:lnTo>
                    <a:pt x="1959" y="2427"/>
                  </a:lnTo>
                  <a:lnTo>
                    <a:pt x="1941" y="2462"/>
                  </a:lnTo>
                  <a:lnTo>
                    <a:pt x="1888" y="2550"/>
                  </a:lnTo>
                  <a:lnTo>
                    <a:pt x="1791" y="2674"/>
                  </a:lnTo>
                  <a:lnTo>
                    <a:pt x="1791" y="2674"/>
                  </a:lnTo>
                  <a:lnTo>
                    <a:pt x="1782" y="2692"/>
                  </a:lnTo>
                  <a:lnTo>
                    <a:pt x="1791" y="2700"/>
                  </a:lnTo>
                  <a:lnTo>
                    <a:pt x="1817" y="2718"/>
                  </a:lnTo>
                  <a:lnTo>
                    <a:pt x="1862" y="2736"/>
                  </a:lnTo>
                  <a:lnTo>
                    <a:pt x="1906" y="2745"/>
                  </a:lnTo>
                  <a:lnTo>
                    <a:pt x="1906" y="2745"/>
                  </a:lnTo>
                  <a:lnTo>
                    <a:pt x="1941" y="2736"/>
                  </a:lnTo>
                  <a:lnTo>
                    <a:pt x="1985" y="2709"/>
                  </a:lnTo>
                  <a:lnTo>
                    <a:pt x="2038" y="2692"/>
                  </a:lnTo>
                  <a:lnTo>
                    <a:pt x="2073" y="2674"/>
                  </a:lnTo>
                  <a:lnTo>
                    <a:pt x="2073" y="2674"/>
                  </a:lnTo>
                  <a:lnTo>
                    <a:pt x="2109" y="2700"/>
                  </a:lnTo>
                  <a:lnTo>
                    <a:pt x="2179" y="2753"/>
                  </a:lnTo>
                  <a:lnTo>
                    <a:pt x="2179" y="2753"/>
                  </a:lnTo>
                  <a:lnTo>
                    <a:pt x="2179" y="2674"/>
                  </a:lnTo>
                  <a:lnTo>
                    <a:pt x="2188" y="2648"/>
                  </a:lnTo>
                  <a:lnTo>
                    <a:pt x="2197" y="2621"/>
                  </a:lnTo>
                  <a:lnTo>
                    <a:pt x="2241" y="2586"/>
                  </a:lnTo>
                  <a:lnTo>
                    <a:pt x="2320" y="2524"/>
                  </a:lnTo>
                  <a:lnTo>
                    <a:pt x="2320" y="2524"/>
                  </a:lnTo>
                  <a:lnTo>
                    <a:pt x="2365" y="2489"/>
                  </a:lnTo>
                  <a:lnTo>
                    <a:pt x="2400" y="2445"/>
                  </a:lnTo>
                  <a:lnTo>
                    <a:pt x="2453" y="2348"/>
                  </a:lnTo>
                  <a:lnTo>
                    <a:pt x="2479" y="2303"/>
                  </a:lnTo>
                  <a:lnTo>
                    <a:pt x="2506" y="2268"/>
                  </a:lnTo>
                  <a:lnTo>
                    <a:pt x="2532" y="2242"/>
                  </a:lnTo>
                  <a:lnTo>
                    <a:pt x="2576" y="2224"/>
                  </a:lnTo>
                  <a:lnTo>
                    <a:pt x="2576" y="2224"/>
                  </a:lnTo>
                  <a:lnTo>
                    <a:pt x="2647" y="2206"/>
                  </a:lnTo>
                  <a:lnTo>
                    <a:pt x="2718" y="2189"/>
                  </a:lnTo>
                  <a:lnTo>
                    <a:pt x="2797" y="2171"/>
                  </a:lnTo>
                  <a:lnTo>
                    <a:pt x="2850" y="2171"/>
                  </a:lnTo>
                  <a:lnTo>
                    <a:pt x="2903" y="2180"/>
                  </a:lnTo>
                  <a:lnTo>
                    <a:pt x="2903" y="2180"/>
                  </a:lnTo>
                  <a:lnTo>
                    <a:pt x="2947" y="2189"/>
                  </a:lnTo>
                  <a:lnTo>
                    <a:pt x="2956" y="2198"/>
                  </a:lnTo>
                  <a:lnTo>
                    <a:pt x="2965" y="2215"/>
                  </a:lnTo>
                  <a:lnTo>
                    <a:pt x="2956" y="2233"/>
                  </a:lnTo>
                  <a:lnTo>
                    <a:pt x="2938" y="2259"/>
                  </a:lnTo>
                  <a:lnTo>
                    <a:pt x="2920" y="2295"/>
                  </a:lnTo>
                  <a:lnTo>
                    <a:pt x="2903" y="2321"/>
                  </a:lnTo>
                  <a:lnTo>
                    <a:pt x="2903" y="2339"/>
                  </a:lnTo>
                  <a:lnTo>
                    <a:pt x="2903" y="2348"/>
                  </a:lnTo>
                  <a:lnTo>
                    <a:pt x="2920" y="2365"/>
                  </a:lnTo>
                  <a:lnTo>
                    <a:pt x="2938" y="2374"/>
                  </a:lnTo>
                  <a:lnTo>
                    <a:pt x="2938" y="2374"/>
                  </a:lnTo>
                  <a:lnTo>
                    <a:pt x="2991" y="2392"/>
                  </a:lnTo>
                  <a:lnTo>
                    <a:pt x="3053" y="2400"/>
                  </a:lnTo>
                  <a:lnTo>
                    <a:pt x="3212" y="2400"/>
                  </a:lnTo>
                  <a:lnTo>
                    <a:pt x="3291" y="2400"/>
                  </a:lnTo>
                  <a:lnTo>
                    <a:pt x="3353" y="2400"/>
                  </a:lnTo>
                  <a:lnTo>
                    <a:pt x="3397" y="2418"/>
                  </a:lnTo>
                  <a:lnTo>
                    <a:pt x="3415" y="2427"/>
                  </a:lnTo>
                  <a:lnTo>
                    <a:pt x="3415" y="2445"/>
                  </a:lnTo>
                  <a:lnTo>
                    <a:pt x="3415" y="2445"/>
                  </a:lnTo>
                  <a:lnTo>
                    <a:pt x="3415" y="2462"/>
                  </a:lnTo>
                  <a:lnTo>
                    <a:pt x="3406" y="2480"/>
                  </a:lnTo>
                  <a:lnTo>
                    <a:pt x="3362" y="2506"/>
                  </a:lnTo>
                  <a:lnTo>
                    <a:pt x="3300" y="2542"/>
                  </a:lnTo>
                  <a:lnTo>
                    <a:pt x="3220" y="2568"/>
                  </a:lnTo>
                  <a:lnTo>
                    <a:pt x="3079" y="2621"/>
                  </a:lnTo>
                  <a:lnTo>
                    <a:pt x="3035" y="2648"/>
                  </a:lnTo>
                  <a:lnTo>
                    <a:pt x="3026" y="2656"/>
                  </a:lnTo>
                  <a:lnTo>
                    <a:pt x="3026" y="2665"/>
                  </a:lnTo>
                  <a:lnTo>
                    <a:pt x="3026" y="2665"/>
                  </a:lnTo>
                  <a:lnTo>
                    <a:pt x="3035" y="2683"/>
                  </a:lnTo>
                  <a:lnTo>
                    <a:pt x="3062" y="2700"/>
                  </a:lnTo>
                  <a:lnTo>
                    <a:pt x="3150" y="2727"/>
                  </a:lnTo>
                  <a:lnTo>
                    <a:pt x="3247" y="2762"/>
                  </a:lnTo>
                  <a:lnTo>
                    <a:pt x="3318" y="2798"/>
                  </a:lnTo>
                  <a:lnTo>
                    <a:pt x="3318" y="2798"/>
                  </a:lnTo>
                  <a:lnTo>
                    <a:pt x="3344" y="2824"/>
                  </a:lnTo>
                  <a:lnTo>
                    <a:pt x="3353" y="2850"/>
                  </a:lnTo>
                  <a:lnTo>
                    <a:pt x="3353" y="2877"/>
                  </a:lnTo>
                  <a:lnTo>
                    <a:pt x="3344" y="2912"/>
                  </a:lnTo>
                  <a:lnTo>
                    <a:pt x="3326" y="2983"/>
                  </a:lnTo>
                  <a:lnTo>
                    <a:pt x="3326" y="3009"/>
                  </a:lnTo>
                  <a:lnTo>
                    <a:pt x="3335" y="3027"/>
                  </a:lnTo>
                  <a:lnTo>
                    <a:pt x="3335" y="3027"/>
                  </a:lnTo>
                  <a:lnTo>
                    <a:pt x="3353" y="3045"/>
                  </a:lnTo>
                  <a:lnTo>
                    <a:pt x="3370" y="3045"/>
                  </a:lnTo>
                  <a:lnTo>
                    <a:pt x="3406" y="3045"/>
                  </a:lnTo>
                  <a:lnTo>
                    <a:pt x="3432" y="3045"/>
                  </a:lnTo>
                  <a:lnTo>
                    <a:pt x="3503" y="3009"/>
                  </a:lnTo>
                  <a:lnTo>
                    <a:pt x="3573" y="2974"/>
                  </a:lnTo>
                  <a:lnTo>
                    <a:pt x="3573" y="2974"/>
                  </a:lnTo>
                  <a:lnTo>
                    <a:pt x="3609" y="2948"/>
                  </a:lnTo>
                  <a:lnTo>
                    <a:pt x="3644" y="2939"/>
                  </a:lnTo>
                  <a:lnTo>
                    <a:pt x="3706" y="2912"/>
                  </a:lnTo>
                  <a:lnTo>
                    <a:pt x="3776" y="2895"/>
                  </a:lnTo>
                  <a:lnTo>
                    <a:pt x="3821" y="2877"/>
                  </a:lnTo>
                  <a:lnTo>
                    <a:pt x="3865" y="2850"/>
                  </a:lnTo>
                  <a:lnTo>
                    <a:pt x="3865" y="2850"/>
                  </a:lnTo>
                  <a:lnTo>
                    <a:pt x="3909" y="2824"/>
                  </a:lnTo>
                  <a:lnTo>
                    <a:pt x="3971" y="2815"/>
                  </a:lnTo>
                  <a:lnTo>
                    <a:pt x="4032" y="2806"/>
                  </a:lnTo>
                  <a:lnTo>
                    <a:pt x="4094" y="2806"/>
                  </a:lnTo>
                  <a:lnTo>
                    <a:pt x="4200" y="2806"/>
                  </a:lnTo>
                  <a:lnTo>
                    <a:pt x="4235" y="2806"/>
                  </a:lnTo>
                  <a:lnTo>
                    <a:pt x="4262" y="2789"/>
                  </a:lnTo>
                  <a:lnTo>
                    <a:pt x="4262" y="2789"/>
                  </a:lnTo>
                  <a:lnTo>
                    <a:pt x="4262" y="2771"/>
                  </a:lnTo>
                  <a:lnTo>
                    <a:pt x="4253" y="2753"/>
                  </a:lnTo>
                  <a:lnTo>
                    <a:pt x="4235" y="2736"/>
                  </a:lnTo>
                  <a:lnTo>
                    <a:pt x="4209" y="2727"/>
                  </a:lnTo>
                  <a:lnTo>
                    <a:pt x="4165" y="2718"/>
                  </a:lnTo>
                  <a:lnTo>
                    <a:pt x="4103" y="2709"/>
                  </a:lnTo>
                  <a:lnTo>
                    <a:pt x="4041" y="2709"/>
                  </a:lnTo>
                  <a:lnTo>
                    <a:pt x="3962" y="2709"/>
                  </a:lnTo>
                  <a:lnTo>
                    <a:pt x="3962" y="2709"/>
                  </a:lnTo>
                  <a:lnTo>
                    <a:pt x="3882" y="2709"/>
                  </a:lnTo>
                  <a:lnTo>
                    <a:pt x="3821" y="2692"/>
                  </a:lnTo>
                  <a:lnTo>
                    <a:pt x="3785" y="2656"/>
                  </a:lnTo>
                  <a:lnTo>
                    <a:pt x="3750" y="2612"/>
                  </a:lnTo>
                  <a:lnTo>
                    <a:pt x="3732" y="2568"/>
                  </a:lnTo>
                  <a:lnTo>
                    <a:pt x="3723" y="2533"/>
                  </a:lnTo>
                  <a:lnTo>
                    <a:pt x="3715" y="2471"/>
                  </a:lnTo>
                  <a:lnTo>
                    <a:pt x="3715" y="2471"/>
                  </a:lnTo>
                  <a:lnTo>
                    <a:pt x="3723" y="2445"/>
                  </a:lnTo>
                  <a:lnTo>
                    <a:pt x="3759" y="2418"/>
                  </a:lnTo>
                  <a:lnTo>
                    <a:pt x="3856" y="2339"/>
                  </a:lnTo>
                  <a:lnTo>
                    <a:pt x="3909" y="2303"/>
                  </a:lnTo>
                  <a:lnTo>
                    <a:pt x="3971" y="2268"/>
                  </a:lnTo>
                  <a:lnTo>
                    <a:pt x="4032" y="2242"/>
                  </a:lnTo>
                  <a:lnTo>
                    <a:pt x="4094" y="2233"/>
                  </a:lnTo>
                  <a:lnTo>
                    <a:pt x="4094" y="2233"/>
                  </a:lnTo>
                  <a:lnTo>
                    <a:pt x="4191" y="2215"/>
                  </a:lnTo>
                  <a:lnTo>
                    <a:pt x="4279" y="2198"/>
                  </a:lnTo>
                  <a:lnTo>
                    <a:pt x="4376" y="2162"/>
                  </a:lnTo>
                  <a:lnTo>
                    <a:pt x="4465" y="2118"/>
                  </a:lnTo>
                  <a:lnTo>
                    <a:pt x="4465" y="2118"/>
                  </a:lnTo>
                  <a:lnTo>
                    <a:pt x="4571" y="2083"/>
                  </a:lnTo>
                  <a:lnTo>
                    <a:pt x="4712" y="2048"/>
                  </a:lnTo>
                  <a:lnTo>
                    <a:pt x="4712" y="2048"/>
                  </a:lnTo>
                  <a:lnTo>
                    <a:pt x="4694" y="1959"/>
                  </a:lnTo>
                  <a:lnTo>
                    <a:pt x="4694" y="1924"/>
                  </a:lnTo>
                  <a:lnTo>
                    <a:pt x="4703" y="1915"/>
                  </a:lnTo>
                  <a:lnTo>
                    <a:pt x="4721" y="1906"/>
                  </a:lnTo>
                  <a:lnTo>
                    <a:pt x="4721" y="1906"/>
                  </a:lnTo>
                  <a:lnTo>
                    <a:pt x="4738" y="1897"/>
                  </a:lnTo>
                  <a:lnTo>
                    <a:pt x="4765" y="1880"/>
                  </a:lnTo>
                  <a:lnTo>
                    <a:pt x="4835" y="1827"/>
                  </a:lnTo>
                  <a:lnTo>
                    <a:pt x="4897" y="1774"/>
                  </a:lnTo>
                  <a:lnTo>
                    <a:pt x="4924" y="1756"/>
                  </a:lnTo>
                  <a:lnTo>
                    <a:pt x="4950" y="1747"/>
                  </a:lnTo>
                  <a:lnTo>
                    <a:pt x="4950" y="1747"/>
                  </a:lnTo>
                  <a:lnTo>
                    <a:pt x="5091" y="1765"/>
                  </a:lnTo>
                  <a:lnTo>
                    <a:pt x="5162" y="1774"/>
                  </a:lnTo>
                  <a:lnTo>
                    <a:pt x="5179" y="1765"/>
                  </a:lnTo>
                  <a:lnTo>
                    <a:pt x="5188" y="1756"/>
                  </a:lnTo>
                  <a:lnTo>
                    <a:pt x="5188" y="1756"/>
                  </a:lnTo>
                  <a:lnTo>
                    <a:pt x="5206" y="1721"/>
                  </a:lnTo>
                  <a:lnTo>
                    <a:pt x="5224" y="1668"/>
                  </a:lnTo>
                  <a:lnTo>
                    <a:pt x="5241" y="1615"/>
                  </a:lnTo>
                  <a:lnTo>
                    <a:pt x="5250" y="1597"/>
                  </a:lnTo>
                  <a:lnTo>
                    <a:pt x="5241" y="1580"/>
                  </a:lnTo>
                  <a:lnTo>
                    <a:pt x="5241" y="1580"/>
                  </a:lnTo>
                  <a:lnTo>
                    <a:pt x="5224" y="1553"/>
                  </a:lnTo>
                  <a:lnTo>
                    <a:pt x="5197" y="1527"/>
                  </a:lnTo>
                  <a:lnTo>
                    <a:pt x="5179" y="1492"/>
                  </a:lnTo>
                  <a:lnTo>
                    <a:pt x="5179" y="1483"/>
                  </a:lnTo>
                  <a:lnTo>
                    <a:pt x="5179" y="1465"/>
                  </a:lnTo>
                  <a:lnTo>
                    <a:pt x="5179" y="1465"/>
                  </a:lnTo>
                  <a:lnTo>
                    <a:pt x="5188" y="1456"/>
                  </a:lnTo>
                  <a:lnTo>
                    <a:pt x="5197" y="1447"/>
                  </a:lnTo>
                  <a:lnTo>
                    <a:pt x="5232" y="1430"/>
                  </a:lnTo>
                  <a:lnTo>
                    <a:pt x="5268" y="1421"/>
                  </a:lnTo>
                  <a:lnTo>
                    <a:pt x="5277" y="1412"/>
                  </a:lnTo>
                  <a:lnTo>
                    <a:pt x="5285" y="1395"/>
                  </a:lnTo>
                  <a:lnTo>
                    <a:pt x="5285" y="1395"/>
                  </a:lnTo>
                  <a:lnTo>
                    <a:pt x="5277" y="1377"/>
                  </a:lnTo>
                  <a:lnTo>
                    <a:pt x="5277" y="1368"/>
                  </a:lnTo>
                  <a:lnTo>
                    <a:pt x="5250" y="1350"/>
                  </a:lnTo>
                  <a:lnTo>
                    <a:pt x="5224" y="1324"/>
                  </a:lnTo>
                  <a:lnTo>
                    <a:pt x="5215" y="1306"/>
                  </a:lnTo>
                  <a:lnTo>
                    <a:pt x="5215" y="1306"/>
                  </a:lnTo>
                  <a:lnTo>
                    <a:pt x="5224" y="1289"/>
                  </a:lnTo>
                  <a:lnTo>
                    <a:pt x="5259" y="1253"/>
                  </a:lnTo>
                  <a:lnTo>
                    <a:pt x="5285" y="1218"/>
                  </a:lnTo>
                  <a:lnTo>
                    <a:pt x="5294" y="1200"/>
                  </a:lnTo>
                  <a:lnTo>
                    <a:pt x="5294" y="1183"/>
                  </a:lnTo>
                  <a:lnTo>
                    <a:pt x="5294" y="1183"/>
                  </a:lnTo>
                  <a:lnTo>
                    <a:pt x="5294" y="1165"/>
                  </a:lnTo>
                  <a:lnTo>
                    <a:pt x="5277" y="1147"/>
                  </a:lnTo>
                  <a:lnTo>
                    <a:pt x="5241" y="1130"/>
                  </a:lnTo>
                  <a:lnTo>
                    <a:pt x="5188" y="1103"/>
                  </a:lnTo>
                  <a:lnTo>
                    <a:pt x="5127" y="1077"/>
                  </a:lnTo>
                  <a:lnTo>
                    <a:pt x="5127" y="1077"/>
                  </a:lnTo>
                  <a:lnTo>
                    <a:pt x="5065" y="1050"/>
                  </a:lnTo>
                  <a:lnTo>
                    <a:pt x="4994" y="1042"/>
                  </a:lnTo>
                  <a:lnTo>
                    <a:pt x="4932" y="1033"/>
                  </a:lnTo>
                  <a:lnTo>
                    <a:pt x="4879" y="1015"/>
                  </a:lnTo>
                  <a:lnTo>
                    <a:pt x="4879" y="1015"/>
                  </a:lnTo>
                  <a:lnTo>
                    <a:pt x="4844" y="997"/>
                  </a:lnTo>
                  <a:lnTo>
                    <a:pt x="4800" y="997"/>
                  </a:lnTo>
                  <a:lnTo>
                    <a:pt x="4721" y="989"/>
                  </a:lnTo>
                  <a:lnTo>
                    <a:pt x="4659" y="989"/>
                  </a:lnTo>
                  <a:lnTo>
                    <a:pt x="4641" y="980"/>
                  </a:lnTo>
                  <a:lnTo>
                    <a:pt x="4632" y="971"/>
                  </a:lnTo>
                  <a:lnTo>
                    <a:pt x="4632" y="971"/>
                  </a:lnTo>
                  <a:lnTo>
                    <a:pt x="4615" y="944"/>
                  </a:lnTo>
                  <a:lnTo>
                    <a:pt x="4579" y="900"/>
                  </a:lnTo>
                  <a:lnTo>
                    <a:pt x="4535" y="856"/>
                  </a:lnTo>
                  <a:lnTo>
                    <a:pt x="4500" y="812"/>
                  </a:lnTo>
                  <a:lnTo>
                    <a:pt x="4500" y="812"/>
                  </a:lnTo>
                  <a:lnTo>
                    <a:pt x="4482" y="803"/>
                  </a:lnTo>
                  <a:lnTo>
                    <a:pt x="4474" y="794"/>
                  </a:lnTo>
                  <a:lnTo>
                    <a:pt x="4429" y="794"/>
                  </a:lnTo>
                  <a:lnTo>
                    <a:pt x="4376" y="803"/>
                  </a:lnTo>
                  <a:lnTo>
                    <a:pt x="4332" y="830"/>
                  </a:lnTo>
                  <a:lnTo>
                    <a:pt x="4332" y="830"/>
                  </a:lnTo>
                  <a:lnTo>
                    <a:pt x="4297" y="847"/>
                  </a:lnTo>
                  <a:lnTo>
                    <a:pt x="4262" y="856"/>
                  </a:lnTo>
                  <a:lnTo>
                    <a:pt x="4218" y="856"/>
                  </a:lnTo>
                  <a:lnTo>
                    <a:pt x="4182" y="839"/>
                  </a:lnTo>
                  <a:lnTo>
                    <a:pt x="4182" y="839"/>
                  </a:lnTo>
                  <a:lnTo>
                    <a:pt x="4112" y="786"/>
                  </a:lnTo>
                  <a:lnTo>
                    <a:pt x="4076" y="768"/>
                  </a:lnTo>
                  <a:lnTo>
                    <a:pt x="4059" y="768"/>
                  </a:lnTo>
                  <a:lnTo>
                    <a:pt x="4041" y="777"/>
                  </a:lnTo>
                  <a:lnTo>
                    <a:pt x="4041" y="777"/>
                  </a:lnTo>
                  <a:lnTo>
                    <a:pt x="3997" y="786"/>
                  </a:lnTo>
                  <a:lnTo>
                    <a:pt x="3953" y="777"/>
                  </a:lnTo>
                  <a:lnTo>
                    <a:pt x="3944" y="768"/>
                  </a:lnTo>
                  <a:lnTo>
                    <a:pt x="3926" y="759"/>
                  </a:lnTo>
                  <a:lnTo>
                    <a:pt x="3926" y="742"/>
                  </a:lnTo>
                  <a:lnTo>
                    <a:pt x="3926" y="715"/>
                  </a:lnTo>
                  <a:lnTo>
                    <a:pt x="3926" y="715"/>
                  </a:lnTo>
                  <a:lnTo>
                    <a:pt x="3926" y="689"/>
                  </a:lnTo>
                  <a:lnTo>
                    <a:pt x="3918" y="653"/>
                  </a:lnTo>
                  <a:lnTo>
                    <a:pt x="3882" y="583"/>
                  </a:lnTo>
                  <a:lnTo>
                    <a:pt x="3838" y="521"/>
                  </a:lnTo>
                  <a:lnTo>
                    <a:pt x="3794" y="486"/>
                  </a:lnTo>
                  <a:lnTo>
                    <a:pt x="3794" y="486"/>
                  </a:lnTo>
                  <a:lnTo>
                    <a:pt x="3741" y="477"/>
                  </a:lnTo>
                  <a:lnTo>
                    <a:pt x="3679" y="477"/>
                  </a:lnTo>
                  <a:lnTo>
                    <a:pt x="3618" y="468"/>
                  </a:lnTo>
                  <a:lnTo>
                    <a:pt x="3591" y="450"/>
                  </a:lnTo>
                  <a:lnTo>
                    <a:pt x="3573" y="433"/>
                  </a:lnTo>
                  <a:lnTo>
                    <a:pt x="3573" y="433"/>
                  </a:lnTo>
                  <a:lnTo>
                    <a:pt x="3521" y="344"/>
                  </a:lnTo>
                  <a:lnTo>
                    <a:pt x="3503" y="300"/>
                  </a:lnTo>
                  <a:lnTo>
                    <a:pt x="3503" y="283"/>
                  </a:lnTo>
                  <a:lnTo>
                    <a:pt x="3512" y="265"/>
                  </a:lnTo>
                  <a:lnTo>
                    <a:pt x="3512" y="265"/>
                  </a:lnTo>
                  <a:lnTo>
                    <a:pt x="3521" y="247"/>
                  </a:lnTo>
                  <a:lnTo>
                    <a:pt x="3521" y="221"/>
                  </a:lnTo>
                  <a:lnTo>
                    <a:pt x="3512" y="159"/>
                  </a:lnTo>
                  <a:lnTo>
                    <a:pt x="3494" y="97"/>
                  </a:lnTo>
                  <a:lnTo>
                    <a:pt x="3468" y="44"/>
                  </a:lnTo>
                  <a:lnTo>
                    <a:pt x="3468" y="44"/>
                  </a:lnTo>
                  <a:lnTo>
                    <a:pt x="3450" y="27"/>
                  </a:lnTo>
                  <a:lnTo>
                    <a:pt x="3423" y="18"/>
                  </a:lnTo>
                  <a:lnTo>
                    <a:pt x="3353" y="0"/>
                  </a:lnTo>
                  <a:lnTo>
                    <a:pt x="3282" y="9"/>
                  </a:lnTo>
                  <a:lnTo>
                    <a:pt x="3229" y="18"/>
                  </a:lnTo>
                  <a:lnTo>
                    <a:pt x="3229" y="18"/>
                  </a:lnTo>
                  <a:lnTo>
                    <a:pt x="3185" y="27"/>
                  </a:lnTo>
                  <a:lnTo>
                    <a:pt x="3123" y="18"/>
                  </a:lnTo>
                  <a:lnTo>
                    <a:pt x="3070" y="18"/>
                  </a:lnTo>
                  <a:lnTo>
                    <a:pt x="3053" y="18"/>
                  </a:lnTo>
                  <a:lnTo>
                    <a:pt x="3026" y="27"/>
                  </a:lnTo>
                  <a:lnTo>
                    <a:pt x="3026" y="27"/>
                  </a:lnTo>
                  <a:lnTo>
                    <a:pt x="2965" y="71"/>
                  </a:lnTo>
                  <a:lnTo>
                    <a:pt x="2929" y="89"/>
                  </a:lnTo>
                  <a:lnTo>
                    <a:pt x="2894" y="97"/>
                  </a:lnTo>
                  <a:lnTo>
                    <a:pt x="2894" y="97"/>
                  </a:lnTo>
                  <a:lnTo>
                    <a:pt x="2841" y="89"/>
                  </a:lnTo>
                  <a:lnTo>
                    <a:pt x="2823" y="80"/>
                  </a:lnTo>
                  <a:lnTo>
                    <a:pt x="2806" y="62"/>
                  </a:lnTo>
                  <a:lnTo>
                    <a:pt x="2806" y="62"/>
                  </a:lnTo>
                  <a:lnTo>
                    <a:pt x="2753" y="80"/>
                  </a:lnTo>
                  <a:lnTo>
                    <a:pt x="2682" y="97"/>
                  </a:lnTo>
                  <a:lnTo>
                    <a:pt x="2620" y="97"/>
                  </a:lnTo>
                  <a:lnTo>
                    <a:pt x="2620" y="97"/>
                  </a:lnTo>
                  <a:lnTo>
                    <a:pt x="2532" y="177"/>
                  </a:lnTo>
                  <a:lnTo>
                    <a:pt x="2470" y="239"/>
                  </a:lnTo>
                  <a:lnTo>
                    <a:pt x="2453" y="274"/>
                  </a:lnTo>
                  <a:lnTo>
                    <a:pt x="2444" y="292"/>
                  </a:lnTo>
                  <a:lnTo>
                    <a:pt x="2444" y="292"/>
                  </a:lnTo>
                  <a:lnTo>
                    <a:pt x="2444" y="336"/>
                  </a:lnTo>
                  <a:lnTo>
                    <a:pt x="2435" y="380"/>
                  </a:lnTo>
                  <a:lnTo>
                    <a:pt x="2426" y="397"/>
                  </a:lnTo>
                  <a:lnTo>
                    <a:pt x="2417" y="397"/>
                  </a:lnTo>
                  <a:lnTo>
                    <a:pt x="2400" y="397"/>
                  </a:lnTo>
                  <a:lnTo>
                    <a:pt x="2391" y="389"/>
                  </a:lnTo>
                  <a:lnTo>
                    <a:pt x="2391" y="389"/>
                  </a:lnTo>
                  <a:lnTo>
                    <a:pt x="2365" y="380"/>
                  </a:lnTo>
                  <a:lnTo>
                    <a:pt x="2338" y="362"/>
                  </a:lnTo>
                  <a:lnTo>
                    <a:pt x="2250" y="353"/>
                  </a:lnTo>
                  <a:lnTo>
                    <a:pt x="2170" y="362"/>
                  </a:lnTo>
                  <a:lnTo>
                    <a:pt x="2135" y="362"/>
                  </a:lnTo>
                  <a:lnTo>
                    <a:pt x="2117" y="371"/>
                  </a:lnTo>
                  <a:lnTo>
                    <a:pt x="2117" y="371"/>
                  </a:lnTo>
                  <a:lnTo>
                    <a:pt x="2100" y="380"/>
                  </a:lnTo>
                  <a:lnTo>
                    <a:pt x="2082" y="371"/>
                  </a:lnTo>
                  <a:lnTo>
                    <a:pt x="2029" y="336"/>
                  </a:lnTo>
                  <a:lnTo>
                    <a:pt x="2012" y="318"/>
                  </a:lnTo>
                  <a:lnTo>
                    <a:pt x="1985" y="309"/>
                  </a:lnTo>
                  <a:lnTo>
                    <a:pt x="1950" y="300"/>
                  </a:lnTo>
                  <a:lnTo>
                    <a:pt x="1923" y="309"/>
                  </a:lnTo>
                  <a:lnTo>
                    <a:pt x="1923" y="309"/>
                  </a:lnTo>
                  <a:lnTo>
                    <a:pt x="1897" y="318"/>
                  </a:lnTo>
                  <a:lnTo>
                    <a:pt x="1862" y="318"/>
                  </a:lnTo>
                  <a:lnTo>
                    <a:pt x="1800" y="300"/>
                  </a:lnTo>
                  <a:lnTo>
                    <a:pt x="1756" y="283"/>
                  </a:lnTo>
                  <a:lnTo>
                    <a:pt x="1738" y="283"/>
                  </a:lnTo>
                  <a:lnTo>
                    <a:pt x="1729" y="292"/>
                  </a:lnTo>
                  <a:lnTo>
                    <a:pt x="1729" y="292"/>
                  </a:lnTo>
                  <a:lnTo>
                    <a:pt x="1720" y="309"/>
                  </a:lnTo>
                  <a:lnTo>
                    <a:pt x="1703" y="309"/>
                  </a:lnTo>
                  <a:lnTo>
                    <a:pt x="1659" y="309"/>
                  </a:lnTo>
                  <a:lnTo>
                    <a:pt x="1588" y="292"/>
                  </a:lnTo>
                  <a:lnTo>
                    <a:pt x="1526" y="265"/>
                  </a:lnTo>
                  <a:lnTo>
                    <a:pt x="1526" y="265"/>
                  </a:lnTo>
                  <a:lnTo>
                    <a:pt x="1500" y="256"/>
                  </a:lnTo>
                  <a:lnTo>
                    <a:pt x="1456" y="256"/>
                  </a:lnTo>
                  <a:lnTo>
                    <a:pt x="1385" y="256"/>
                  </a:lnTo>
                  <a:lnTo>
                    <a:pt x="1306" y="247"/>
                  </a:lnTo>
                  <a:lnTo>
                    <a:pt x="1279" y="239"/>
                  </a:lnTo>
                  <a:lnTo>
                    <a:pt x="1253" y="221"/>
                  </a:lnTo>
                  <a:lnTo>
                    <a:pt x="1253" y="221"/>
                  </a:lnTo>
                  <a:lnTo>
                    <a:pt x="1226" y="203"/>
                  </a:lnTo>
                  <a:lnTo>
                    <a:pt x="1173" y="186"/>
                  </a:lnTo>
                  <a:lnTo>
                    <a:pt x="1023" y="168"/>
                  </a:lnTo>
                  <a:lnTo>
                    <a:pt x="864" y="159"/>
                  </a:lnTo>
                  <a:lnTo>
                    <a:pt x="741" y="159"/>
                  </a:lnTo>
                  <a:lnTo>
                    <a:pt x="741" y="159"/>
                  </a:lnTo>
                  <a:lnTo>
                    <a:pt x="706" y="168"/>
                  </a:lnTo>
                  <a:lnTo>
                    <a:pt x="670" y="168"/>
                  </a:lnTo>
                  <a:lnTo>
                    <a:pt x="644" y="186"/>
                  </a:lnTo>
                  <a:lnTo>
                    <a:pt x="626" y="203"/>
                  </a:lnTo>
                  <a:lnTo>
                    <a:pt x="591" y="239"/>
                  </a:lnTo>
                  <a:lnTo>
                    <a:pt x="556" y="274"/>
                  </a:lnTo>
                  <a:lnTo>
                    <a:pt x="556" y="274"/>
                  </a:lnTo>
                  <a:lnTo>
                    <a:pt x="511" y="300"/>
                  </a:lnTo>
                  <a:lnTo>
                    <a:pt x="476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406" y="371"/>
                  </a:lnTo>
                  <a:lnTo>
                    <a:pt x="414" y="415"/>
                  </a:lnTo>
                  <a:lnTo>
                    <a:pt x="414" y="415"/>
                  </a:lnTo>
                  <a:lnTo>
                    <a:pt x="450" y="468"/>
                  </a:lnTo>
                  <a:lnTo>
                    <a:pt x="503" y="547"/>
                  </a:lnTo>
                  <a:lnTo>
                    <a:pt x="538" y="636"/>
                  </a:lnTo>
                  <a:lnTo>
                    <a:pt x="538" y="671"/>
                  </a:lnTo>
                  <a:lnTo>
                    <a:pt x="538" y="706"/>
                  </a:lnTo>
                  <a:lnTo>
                    <a:pt x="538" y="706"/>
                  </a:lnTo>
                  <a:lnTo>
                    <a:pt x="511" y="742"/>
                  </a:lnTo>
                  <a:lnTo>
                    <a:pt x="476" y="759"/>
                  </a:lnTo>
                  <a:lnTo>
                    <a:pt x="441" y="777"/>
                  </a:lnTo>
                  <a:lnTo>
                    <a:pt x="406" y="812"/>
                  </a:lnTo>
                  <a:lnTo>
                    <a:pt x="406" y="812"/>
                  </a:lnTo>
                  <a:lnTo>
                    <a:pt x="256" y="953"/>
                  </a:lnTo>
                  <a:lnTo>
                    <a:pt x="167" y="1042"/>
                  </a:lnTo>
                  <a:lnTo>
                    <a:pt x="141" y="1068"/>
                  </a:lnTo>
                  <a:lnTo>
                    <a:pt x="123" y="1095"/>
                  </a:lnTo>
                  <a:lnTo>
                    <a:pt x="123" y="1095"/>
                  </a:lnTo>
                  <a:lnTo>
                    <a:pt x="132" y="1130"/>
                  </a:lnTo>
                  <a:lnTo>
                    <a:pt x="141" y="1200"/>
                  </a:lnTo>
                  <a:lnTo>
                    <a:pt x="150" y="1253"/>
                  </a:lnTo>
                  <a:lnTo>
                    <a:pt x="141" y="1280"/>
                  </a:lnTo>
                  <a:lnTo>
                    <a:pt x="132" y="1297"/>
                  </a:lnTo>
                  <a:lnTo>
                    <a:pt x="132" y="1297"/>
                  </a:lnTo>
                  <a:lnTo>
                    <a:pt x="97" y="1333"/>
                  </a:lnTo>
                  <a:lnTo>
                    <a:pt x="53" y="1395"/>
                  </a:lnTo>
                  <a:lnTo>
                    <a:pt x="17" y="1465"/>
                  </a:lnTo>
                  <a:lnTo>
                    <a:pt x="8" y="1492"/>
                  </a:lnTo>
                  <a:lnTo>
                    <a:pt x="0" y="1509"/>
                  </a:lnTo>
                  <a:lnTo>
                    <a:pt x="0" y="1509"/>
                  </a:lnTo>
                  <a:lnTo>
                    <a:pt x="8" y="1536"/>
                  </a:lnTo>
                  <a:lnTo>
                    <a:pt x="17" y="1553"/>
                  </a:lnTo>
                  <a:lnTo>
                    <a:pt x="44" y="1597"/>
                  </a:lnTo>
                  <a:lnTo>
                    <a:pt x="88" y="1633"/>
                  </a:lnTo>
                  <a:lnTo>
                    <a:pt x="132" y="1659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51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2893" y="277227"/>
            <a:ext cx="6598434" cy="504049"/>
          </a:xfrm>
        </p:spPr>
        <p:txBody>
          <a:bodyPr/>
          <a:lstStyle/>
          <a:p>
            <a:pPr algn="just" eaLnBrk="0" hangingPunct="0"/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Secondary Legal Framework: Network Codes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579709286"/>
              </p:ext>
            </p:extLst>
          </p:nvPr>
        </p:nvGraphicFramePr>
        <p:xfrm>
          <a:off x="979860" y="967762"/>
          <a:ext cx="7685510" cy="410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7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7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3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54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2893" y="277227"/>
            <a:ext cx="6598434" cy="504049"/>
          </a:xfrm>
        </p:spPr>
        <p:txBody>
          <a:bodyPr/>
          <a:lstStyle/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Network Codes </a:t>
            </a:r>
            <a:r>
              <a:rPr lang="en-AT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 Transposition </a:t>
            </a:r>
            <a:r>
              <a:rPr lang="de-DE" sz="2000" b="1" dirty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Implementation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50152" y="1196050"/>
            <a:ext cx="2928377" cy="2518166"/>
          </a:xfrm>
          <a:custGeom>
            <a:avLst/>
            <a:gdLst>
              <a:gd name="connsiteX0" fmla="*/ 0 w 2951332"/>
              <a:gd name="connsiteY0" fmla="*/ 253791 h 2537905"/>
              <a:gd name="connsiteX1" fmla="*/ 253791 w 2951332"/>
              <a:gd name="connsiteY1" fmla="*/ 0 h 2537905"/>
              <a:gd name="connsiteX2" fmla="*/ 2697542 w 2951332"/>
              <a:gd name="connsiteY2" fmla="*/ 0 h 2537905"/>
              <a:gd name="connsiteX3" fmla="*/ 2951333 w 2951332"/>
              <a:gd name="connsiteY3" fmla="*/ 253791 h 2537905"/>
              <a:gd name="connsiteX4" fmla="*/ 2951332 w 2951332"/>
              <a:gd name="connsiteY4" fmla="*/ 2284115 h 2537905"/>
              <a:gd name="connsiteX5" fmla="*/ 2697541 w 2951332"/>
              <a:gd name="connsiteY5" fmla="*/ 2537906 h 2537905"/>
              <a:gd name="connsiteX6" fmla="*/ 253791 w 2951332"/>
              <a:gd name="connsiteY6" fmla="*/ 2537905 h 2537905"/>
              <a:gd name="connsiteX7" fmla="*/ 0 w 2951332"/>
              <a:gd name="connsiteY7" fmla="*/ 2284114 h 2537905"/>
              <a:gd name="connsiteX8" fmla="*/ 0 w 2951332"/>
              <a:gd name="connsiteY8" fmla="*/ 253791 h 253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332" h="2537905">
                <a:moveTo>
                  <a:pt x="0" y="253791"/>
                </a:moveTo>
                <a:cubicBezTo>
                  <a:pt x="0" y="113626"/>
                  <a:pt x="113626" y="0"/>
                  <a:pt x="253791" y="0"/>
                </a:cubicBezTo>
                <a:lnTo>
                  <a:pt x="2697542" y="0"/>
                </a:lnTo>
                <a:cubicBezTo>
                  <a:pt x="2837707" y="0"/>
                  <a:pt x="2951333" y="113626"/>
                  <a:pt x="2951333" y="253791"/>
                </a:cubicBezTo>
                <a:cubicBezTo>
                  <a:pt x="2951333" y="930566"/>
                  <a:pt x="2951332" y="1607340"/>
                  <a:pt x="2951332" y="2284115"/>
                </a:cubicBezTo>
                <a:cubicBezTo>
                  <a:pt x="2951332" y="2424280"/>
                  <a:pt x="2837706" y="2537906"/>
                  <a:pt x="2697541" y="2537906"/>
                </a:cubicBezTo>
                <a:lnTo>
                  <a:pt x="253791" y="2537905"/>
                </a:lnTo>
                <a:cubicBezTo>
                  <a:pt x="113626" y="2537905"/>
                  <a:pt x="0" y="2424279"/>
                  <a:pt x="0" y="2284114"/>
                </a:cubicBezTo>
                <a:lnTo>
                  <a:pt x="0" y="25379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302" tIns="86302" rIns="86302" bIns="625910" numCol="1" spcCol="1270" anchor="t" anchorCtr="0">
            <a:noAutofit/>
          </a:bodyPr>
          <a:lstStyle/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u="sng" dirty="0" smtClean="0">
                <a:solidFill>
                  <a:schemeClr val="tx2"/>
                </a:solidFill>
              </a:rPr>
              <a:t>AL</a:t>
            </a:r>
            <a:r>
              <a:rPr lang="de-DE" sz="1488" dirty="0" smtClean="0">
                <a:solidFill>
                  <a:schemeClr val="tx2"/>
                </a:solidFill>
              </a:rPr>
              <a:t>: IO</a:t>
            </a:r>
            <a:r>
              <a:rPr lang="de-DE" sz="1488" dirty="0">
                <a:solidFill>
                  <a:schemeClr val="tx2"/>
                </a:solidFill>
              </a:rPr>
              <a:t>, CMP, CAM, </a:t>
            </a:r>
            <a:r>
              <a:rPr lang="de-DE" sz="1488" dirty="0" smtClean="0">
                <a:solidFill>
                  <a:schemeClr val="tx2"/>
                </a:solidFill>
              </a:rPr>
              <a:t>TAR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GE: exempted</a:t>
            </a:r>
            <a:r>
              <a:rPr lang="de-DE" sz="1488" dirty="0">
                <a:solidFill>
                  <a:schemeClr val="tx2"/>
                </a:solidFill>
              </a:rPr>
              <a:t>, no IPs, BAL </a:t>
            </a:r>
            <a:r>
              <a:rPr lang="de-DE" sz="1488" dirty="0" smtClean="0">
                <a:solidFill>
                  <a:schemeClr val="tx2"/>
                </a:solidFill>
              </a:rPr>
              <a:t>transposed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u="sng" dirty="0" smtClean="0">
                <a:solidFill>
                  <a:schemeClr val="tx2"/>
                </a:solidFill>
              </a:rPr>
              <a:t>MD</a:t>
            </a:r>
            <a:r>
              <a:rPr lang="de-DE" sz="1488" dirty="0" smtClean="0">
                <a:solidFill>
                  <a:schemeClr val="tx2"/>
                </a:solidFill>
              </a:rPr>
              <a:t>: IO</a:t>
            </a:r>
            <a:r>
              <a:rPr lang="de-DE" sz="1488" dirty="0">
                <a:solidFill>
                  <a:schemeClr val="tx2"/>
                </a:solidFill>
              </a:rPr>
              <a:t>, CMP, CAM, </a:t>
            </a:r>
            <a:r>
              <a:rPr lang="de-DE" sz="1488" dirty="0" smtClean="0">
                <a:solidFill>
                  <a:schemeClr val="tx2"/>
                </a:solidFill>
              </a:rPr>
              <a:t>TAR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MK: directly applicable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u="sng" dirty="0" smtClean="0">
                <a:solidFill>
                  <a:schemeClr val="tx2"/>
                </a:solidFill>
              </a:rPr>
              <a:t>UA</a:t>
            </a:r>
            <a:r>
              <a:rPr lang="de-DE" sz="1488" dirty="0" smtClean="0">
                <a:solidFill>
                  <a:schemeClr val="tx2"/>
                </a:solidFill>
              </a:rPr>
              <a:t>: IO</a:t>
            </a:r>
            <a:r>
              <a:rPr lang="de-DE" sz="1488" dirty="0">
                <a:solidFill>
                  <a:schemeClr val="tx2"/>
                </a:solidFill>
              </a:rPr>
              <a:t>, CMP, CAM, TAR, </a:t>
            </a:r>
            <a:r>
              <a:rPr lang="de-DE" sz="1488" dirty="0" smtClean="0">
                <a:solidFill>
                  <a:schemeClr val="tx2"/>
                </a:solidFill>
              </a:rPr>
              <a:t>BAL</a:t>
            </a:r>
            <a:endParaRPr lang="en-US" sz="1488" dirty="0">
              <a:solidFill>
                <a:schemeClr val="tx2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66259" y="3174610"/>
            <a:ext cx="2713864" cy="1079213"/>
          </a:xfrm>
          <a:custGeom>
            <a:avLst/>
            <a:gdLst>
              <a:gd name="connsiteX0" fmla="*/ 0 w 2735137"/>
              <a:gd name="connsiteY0" fmla="*/ 108767 h 1087673"/>
              <a:gd name="connsiteX1" fmla="*/ 108767 w 2735137"/>
              <a:gd name="connsiteY1" fmla="*/ 0 h 1087673"/>
              <a:gd name="connsiteX2" fmla="*/ 2626370 w 2735137"/>
              <a:gd name="connsiteY2" fmla="*/ 0 h 1087673"/>
              <a:gd name="connsiteX3" fmla="*/ 2735137 w 2735137"/>
              <a:gd name="connsiteY3" fmla="*/ 108767 h 1087673"/>
              <a:gd name="connsiteX4" fmla="*/ 2735137 w 2735137"/>
              <a:gd name="connsiteY4" fmla="*/ 978906 h 1087673"/>
              <a:gd name="connsiteX5" fmla="*/ 2626370 w 2735137"/>
              <a:gd name="connsiteY5" fmla="*/ 1087673 h 1087673"/>
              <a:gd name="connsiteX6" fmla="*/ 108767 w 2735137"/>
              <a:gd name="connsiteY6" fmla="*/ 1087673 h 1087673"/>
              <a:gd name="connsiteX7" fmla="*/ 0 w 2735137"/>
              <a:gd name="connsiteY7" fmla="*/ 978906 h 1087673"/>
              <a:gd name="connsiteX8" fmla="*/ 0 w 2735137"/>
              <a:gd name="connsiteY8" fmla="*/ 108767 h 10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5137" h="1087673">
                <a:moveTo>
                  <a:pt x="0" y="108767"/>
                </a:moveTo>
                <a:cubicBezTo>
                  <a:pt x="0" y="48697"/>
                  <a:pt x="48697" y="0"/>
                  <a:pt x="108767" y="0"/>
                </a:cubicBezTo>
                <a:lnTo>
                  <a:pt x="2626370" y="0"/>
                </a:lnTo>
                <a:cubicBezTo>
                  <a:pt x="2686440" y="0"/>
                  <a:pt x="2735137" y="48697"/>
                  <a:pt x="2735137" y="108767"/>
                </a:cubicBezTo>
                <a:lnTo>
                  <a:pt x="2735137" y="978906"/>
                </a:lnTo>
                <a:cubicBezTo>
                  <a:pt x="2735137" y="1038976"/>
                  <a:pt x="2686440" y="1087673"/>
                  <a:pt x="2626370" y="1087673"/>
                </a:cubicBezTo>
                <a:lnTo>
                  <a:pt x="108767" y="1087673"/>
                </a:lnTo>
                <a:cubicBezTo>
                  <a:pt x="48697" y="1087673"/>
                  <a:pt x="0" y="1038976"/>
                  <a:pt x="0" y="978906"/>
                </a:cubicBezTo>
                <a:lnTo>
                  <a:pt x="0" y="1087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425" tIns="68153" rIns="86425" bIns="68153" numCol="1" spcCol="1270" anchor="ctr" anchorCtr="0">
            <a:noAutofit/>
          </a:bodyPr>
          <a:lstStyle/>
          <a:p>
            <a:pPr algn="ctr" defTabSz="12789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77" dirty="0"/>
              <a:t>Transposition</a:t>
            </a:r>
            <a:endParaRPr lang="en-US" sz="2877" dirty="0"/>
          </a:p>
        </p:txBody>
      </p:sp>
      <p:sp>
        <p:nvSpPr>
          <p:cNvPr id="16" name="Freeform 15"/>
          <p:cNvSpPr/>
          <p:nvPr/>
        </p:nvSpPr>
        <p:spPr>
          <a:xfrm>
            <a:off x="4457700" y="1648485"/>
            <a:ext cx="5300663" cy="3273563"/>
          </a:xfrm>
          <a:custGeom>
            <a:avLst/>
            <a:gdLst>
              <a:gd name="connsiteX0" fmla="*/ 0 w 3077029"/>
              <a:gd name="connsiteY0" fmla="*/ 253791 h 2537905"/>
              <a:gd name="connsiteX1" fmla="*/ 253791 w 3077029"/>
              <a:gd name="connsiteY1" fmla="*/ 0 h 2537905"/>
              <a:gd name="connsiteX2" fmla="*/ 2823239 w 3077029"/>
              <a:gd name="connsiteY2" fmla="*/ 0 h 2537905"/>
              <a:gd name="connsiteX3" fmla="*/ 3077030 w 3077029"/>
              <a:gd name="connsiteY3" fmla="*/ 253791 h 2537905"/>
              <a:gd name="connsiteX4" fmla="*/ 3077029 w 3077029"/>
              <a:gd name="connsiteY4" fmla="*/ 2284115 h 2537905"/>
              <a:gd name="connsiteX5" fmla="*/ 2823238 w 3077029"/>
              <a:gd name="connsiteY5" fmla="*/ 2537906 h 2537905"/>
              <a:gd name="connsiteX6" fmla="*/ 253791 w 3077029"/>
              <a:gd name="connsiteY6" fmla="*/ 2537905 h 2537905"/>
              <a:gd name="connsiteX7" fmla="*/ 0 w 3077029"/>
              <a:gd name="connsiteY7" fmla="*/ 2284114 h 2537905"/>
              <a:gd name="connsiteX8" fmla="*/ 0 w 3077029"/>
              <a:gd name="connsiteY8" fmla="*/ 253791 h 253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7029" h="2537905">
                <a:moveTo>
                  <a:pt x="0" y="253791"/>
                </a:moveTo>
                <a:cubicBezTo>
                  <a:pt x="0" y="113626"/>
                  <a:pt x="113626" y="0"/>
                  <a:pt x="253791" y="0"/>
                </a:cubicBezTo>
                <a:lnTo>
                  <a:pt x="2823239" y="0"/>
                </a:lnTo>
                <a:cubicBezTo>
                  <a:pt x="2963404" y="0"/>
                  <a:pt x="3077030" y="113626"/>
                  <a:pt x="3077030" y="253791"/>
                </a:cubicBezTo>
                <a:cubicBezTo>
                  <a:pt x="3077030" y="930566"/>
                  <a:pt x="3077029" y="1607340"/>
                  <a:pt x="3077029" y="2284115"/>
                </a:cubicBezTo>
                <a:cubicBezTo>
                  <a:pt x="3077029" y="2424280"/>
                  <a:pt x="2963403" y="2537906"/>
                  <a:pt x="2823238" y="2537906"/>
                </a:cubicBezTo>
                <a:lnTo>
                  <a:pt x="253791" y="2537905"/>
                </a:lnTo>
                <a:cubicBezTo>
                  <a:pt x="113626" y="2537905"/>
                  <a:pt x="0" y="2424279"/>
                  <a:pt x="0" y="2284114"/>
                </a:cubicBezTo>
                <a:lnTo>
                  <a:pt x="0" y="25379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302" tIns="625910" rIns="86302" bIns="86302" numCol="1" spcCol="1270" anchor="t" anchorCtr="0">
            <a:noAutofit/>
          </a:bodyPr>
          <a:lstStyle/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ECS </a:t>
            </a:r>
            <a:r>
              <a:rPr lang="de-DE" sz="1488" dirty="0">
                <a:solidFill>
                  <a:schemeClr val="tx2"/>
                </a:solidFill>
              </a:rPr>
              <a:t>Report on IO NC implementation (updated in May 2020) </a:t>
            </a:r>
            <a:r>
              <a:rPr lang="de-DE" sz="1488" dirty="0">
                <a:solidFill>
                  <a:schemeClr val="tx2"/>
                </a:solidFill>
                <a:hlinkClick r:id="rId2"/>
              </a:rPr>
              <a:t>https://energy-community.org/dam/jcr:16a64736-89cf-4470-a137-05b9912aea50/ECS_IO_%</a:t>
            </a:r>
            <a:r>
              <a:rPr lang="de-DE" sz="1488" dirty="0" smtClean="0">
                <a:solidFill>
                  <a:schemeClr val="tx2"/>
                </a:solidFill>
                <a:hlinkClick r:id="rId2"/>
              </a:rPr>
              <a:t>20NC_implementation_update_052020.pdf</a:t>
            </a:r>
            <a:r>
              <a:rPr lang="de-DE" sz="1488" dirty="0" smtClean="0">
                <a:solidFill>
                  <a:schemeClr val="tx2"/>
                </a:solidFill>
              </a:rPr>
              <a:t> 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>
                <a:solidFill>
                  <a:schemeClr val="tx2"/>
                </a:solidFill>
              </a:rPr>
              <a:t>ECRB Report on congestions </a:t>
            </a:r>
            <a:r>
              <a:rPr lang="de-DE" sz="1488" dirty="0" smtClean="0">
                <a:solidFill>
                  <a:schemeClr val="tx2"/>
                </a:solidFill>
              </a:rPr>
              <a:t>at IPs (end 2020)</a:t>
            </a: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ECS Annual Implementation Reports + specifically TAR NC</a:t>
            </a: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TAR NC: 2021 ECRB report </a:t>
            </a:r>
            <a:r>
              <a:rPr lang="de-DE" sz="1488" dirty="0">
                <a:solidFill>
                  <a:schemeClr val="tx2"/>
                </a:solidFill>
              </a:rPr>
              <a:t>on methodologies and parameters used to determine allowed/target revenue of </a:t>
            </a:r>
            <a:r>
              <a:rPr lang="de-DE" sz="1488" dirty="0" smtClean="0">
                <a:solidFill>
                  <a:schemeClr val="tx2"/>
                </a:solidFill>
              </a:rPr>
              <a:t>TSOs</a:t>
            </a: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TAR NC: 2022 </a:t>
            </a:r>
            <a:r>
              <a:rPr lang="de-DE" sz="1488" dirty="0">
                <a:solidFill>
                  <a:schemeClr val="tx2"/>
                </a:solidFill>
              </a:rPr>
              <a:t>ECRB report on the application of reference price methodologies</a:t>
            </a:r>
            <a:endParaRPr lang="en-US" sz="1488" dirty="0">
              <a:solidFill>
                <a:schemeClr val="tx2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875541" y="1108879"/>
            <a:ext cx="2713864" cy="1079213"/>
          </a:xfrm>
          <a:custGeom>
            <a:avLst/>
            <a:gdLst>
              <a:gd name="connsiteX0" fmla="*/ 0 w 2735137"/>
              <a:gd name="connsiteY0" fmla="*/ 108767 h 1087673"/>
              <a:gd name="connsiteX1" fmla="*/ 108767 w 2735137"/>
              <a:gd name="connsiteY1" fmla="*/ 0 h 1087673"/>
              <a:gd name="connsiteX2" fmla="*/ 2626370 w 2735137"/>
              <a:gd name="connsiteY2" fmla="*/ 0 h 1087673"/>
              <a:gd name="connsiteX3" fmla="*/ 2735137 w 2735137"/>
              <a:gd name="connsiteY3" fmla="*/ 108767 h 1087673"/>
              <a:gd name="connsiteX4" fmla="*/ 2735137 w 2735137"/>
              <a:gd name="connsiteY4" fmla="*/ 978906 h 1087673"/>
              <a:gd name="connsiteX5" fmla="*/ 2626370 w 2735137"/>
              <a:gd name="connsiteY5" fmla="*/ 1087673 h 1087673"/>
              <a:gd name="connsiteX6" fmla="*/ 108767 w 2735137"/>
              <a:gd name="connsiteY6" fmla="*/ 1087673 h 1087673"/>
              <a:gd name="connsiteX7" fmla="*/ 0 w 2735137"/>
              <a:gd name="connsiteY7" fmla="*/ 978906 h 1087673"/>
              <a:gd name="connsiteX8" fmla="*/ 0 w 2735137"/>
              <a:gd name="connsiteY8" fmla="*/ 108767 h 10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5137" h="1087673">
                <a:moveTo>
                  <a:pt x="0" y="108767"/>
                </a:moveTo>
                <a:cubicBezTo>
                  <a:pt x="0" y="48697"/>
                  <a:pt x="48697" y="0"/>
                  <a:pt x="108767" y="0"/>
                </a:cubicBezTo>
                <a:lnTo>
                  <a:pt x="2626370" y="0"/>
                </a:lnTo>
                <a:cubicBezTo>
                  <a:pt x="2686440" y="0"/>
                  <a:pt x="2735137" y="48697"/>
                  <a:pt x="2735137" y="108767"/>
                </a:cubicBezTo>
                <a:lnTo>
                  <a:pt x="2735137" y="978906"/>
                </a:lnTo>
                <a:cubicBezTo>
                  <a:pt x="2735137" y="1038976"/>
                  <a:pt x="2686440" y="1087673"/>
                  <a:pt x="2626370" y="1087673"/>
                </a:cubicBezTo>
                <a:lnTo>
                  <a:pt x="108767" y="1087673"/>
                </a:lnTo>
                <a:cubicBezTo>
                  <a:pt x="48697" y="1087673"/>
                  <a:pt x="0" y="1038976"/>
                  <a:pt x="0" y="978906"/>
                </a:cubicBezTo>
                <a:lnTo>
                  <a:pt x="0" y="1087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425" tIns="68153" rIns="86425" bIns="68153" numCol="1" spcCol="1270" anchor="ctr" anchorCtr="0">
            <a:noAutofit/>
          </a:bodyPr>
          <a:lstStyle/>
          <a:p>
            <a:pPr algn="ctr" defTabSz="12789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77" dirty="0"/>
              <a:t>Implementation</a:t>
            </a:r>
            <a:endParaRPr lang="en-US" sz="2877" dirty="0"/>
          </a:p>
        </p:txBody>
      </p:sp>
      <p:pic>
        <p:nvPicPr>
          <p:cNvPr id="12" name="Picture 11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grpSp>
        <p:nvGrpSpPr>
          <p:cNvPr id="18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9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9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/>
          <p:cNvPicPr/>
          <p:nvPr/>
        </p:nvPicPr>
        <p:blipFill>
          <a:blip r:embed="rId2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67580" y="-212112"/>
            <a:ext cx="2206800" cy="1119288"/>
          </a:xfrm>
          <a:prstGeom prst="rect">
            <a:avLst/>
          </a:prstGeom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3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9074" y="0"/>
            <a:ext cx="7458505" cy="72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latin typeface="+mj-lt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9073" y="236746"/>
            <a:ext cx="7803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de-DE" sz="2000" b="1" dirty="0" smtClean="0">
                <a:solidFill>
                  <a:srgbClr val="283583"/>
                </a:solidFill>
              </a:rPr>
              <a:t>Interconnection Agreements</a:t>
            </a:r>
            <a:r>
              <a:rPr lang="de-DE" sz="2000" baseline="-25000" dirty="0" smtClean="0">
                <a:solidFill>
                  <a:srgbClr val="283583"/>
                </a:solidFill>
              </a:rPr>
              <a:t>IO NC</a:t>
            </a:r>
            <a:endParaRPr lang="it-IT" sz="2000" baseline="-25000" dirty="0">
              <a:solidFill>
                <a:srgbClr val="28358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0952" y="1089890"/>
            <a:ext cx="2905674" cy="2684290"/>
          </a:xfrm>
          <a:prstGeom prst="rect">
            <a:avLst/>
          </a:prstGeom>
        </p:spPr>
      </p:pic>
      <p:sp>
        <p:nvSpPr>
          <p:cNvPr id="15" name="Inhaltsplatzhalter 3"/>
          <p:cNvSpPr txBox="1">
            <a:spLocks/>
          </p:cNvSpPr>
          <p:nvPr/>
        </p:nvSpPr>
        <p:spPr>
          <a:xfrm>
            <a:off x="7050952" y="3770735"/>
            <a:ext cx="2954241" cy="8658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45720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 smtClean="0">
                <a:solidFill>
                  <a:srgbClr val="FF0000"/>
                </a:solidFill>
                <a:latin typeface="Arial"/>
                <a:cs typeface="Arial"/>
              </a:rPr>
              <a:t>Legal obligation only for CP</a:t>
            </a:r>
            <a:r>
              <a:rPr lang="en-AT" sz="1000" dirty="0" smtClean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lang="en-GB" sz="1000" dirty="0" smtClean="0">
                <a:solidFill>
                  <a:srgbClr val="FF0000"/>
                </a:solidFill>
                <a:latin typeface="Arial"/>
                <a:cs typeface="Arial"/>
              </a:rPr>
              <a:t>CP IPs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, not for EU MS </a:t>
            </a:r>
            <a:r>
              <a:rPr lang="en-AT" sz="1000" dirty="0" smtClean="0">
                <a:solidFill>
                  <a:srgbClr val="283583"/>
                </a:solidFill>
                <a:latin typeface="Arial"/>
                <a:cs typeface="Arial"/>
              </a:rPr>
              <a:t>–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 EnC CP IPs, not for EnC CP </a:t>
            </a:r>
            <a:r>
              <a:rPr lang="en-AT" sz="1000" dirty="0" smtClean="0">
                <a:solidFill>
                  <a:srgbClr val="283583"/>
                </a:solidFill>
                <a:latin typeface="Arial"/>
                <a:cs typeface="Arial"/>
              </a:rPr>
              <a:t>–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 third countries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Mandatory only for UA-MD and RS-</a:t>
            </a:r>
            <a:r>
              <a:rPr lang="en-GB" sz="1000" dirty="0" err="1" smtClean="0">
                <a:solidFill>
                  <a:srgbClr val="283583"/>
                </a:solidFill>
                <a:latin typeface="Arial"/>
                <a:cs typeface="Arial"/>
              </a:rPr>
              <a:t>BiH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 (</a:t>
            </a:r>
            <a:r>
              <a:rPr lang="en-GB" sz="1000" dirty="0" smtClean="0">
                <a:solidFill>
                  <a:srgbClr val="FF0000"/>
                </a:solidFill>
                <a:latin typeface="Arial"/>
                <a:cs typeface="Arial"/>
              </a:rPr>
              <a:t>6 IPs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)</a:t>
            </a:r>
          </a:p>
          <a:p>
            <a:pPr marL="0" lvl="0" indent="0" defTabSz="457200">
              <a:lnSpc>
                <a:spcPct val="120000"/>
              </a:lnSpc>
              <a:spcBef>
                <a:spcPts val="984"/>
              </a:spcBef>
              <a:buNone/>
            </a:pPr>
            <a:endParaRPr lang="en-US" sz="1000" dirty="0">
              <a:solidFill>
                <a:srgbClr val="283583"/>
              </a:solidFill>
              <a:latin typeface="Arial"/>
              <a:cs typeface="Arial"/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278606" y="951953"/>
            <a:ext cx="6606025" cy="42704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20000"/>
              </a:lnSpc>
              <a:spcBef>
                <a:spcPts val="984"/>
              </a:spcBef>
              <a:buNone/>
            </a:pPr>
            <a:r>
              <a:rPr lang="de-DE" sz="1300" i="1" dirty="0">
                <a:solidFill>
                  <a:schemeClr val="tx2"/>
                </a:solidFill>
                <a:hlinkClick r:id="rId7"/>
              </a:rPr>
              <a:t>https://energy-community.org/dam/jcr:16a64736-89cf-4470-a137-05b9912aea50/ECS_IO_%20NC_implementation_update_052020.pdf</a:t>
            </a:r>
            <a:endParaRPr lang="en-US" sz="1300" i="1" dirty="0" smtClean="0">
              <a:solidFill>
                <a:srgbClr val="283583"/>
              </a:solidFill>
              <a:latin typeface="Arial"/>
              <a:cs typeface="Arial"/>
            </a:endParaRPr>
          </a:p>
          <a:p>
            <a:pPr marL="28575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4 (out of 6) previously existing ICAs amended </a:t>
            </a:r>
            <a:r>
              <a:rPr lang="en-US" sz="1600" dirty="0">
                <a:solidFill>
                  <a:srgbClr val="283583"/>
                </a:solidFill>
                <a:latin typeface="Arial"/>
                <a:cs typeface="Arial"/>
              </a:rPr>
              <a:t>+ 3 new ICAs signed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during the last year</a:t>
            </a:r>
          </a:p>
          <a:p>
            <a:pPr marL="28575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b="1" dirty="0" smtClean="0">
                <a:solidFill>
                  <a:srgbClr val="283583"/>
                </a:solidFill>
                <a:latin typeface="Arial"/>
                <a:cs typeface="Arial"/>
              </a:rPr>
              <a:t>14 out of 20 IPs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covered by the agreements (compared to </a:t>
            </a:r>
            <a:r>
              <a:rPr lang="en-US" sz="1600" b="1" dirty="0" smtClean="0">
                <a:solidFill>
                  <a:srgbClr val="283583"/>
                </a:solidFill>
                <a:latin typeface="Arial"/>
                <a:cs typeface="Arial"/>
              </a:rPr>
              <a:t>7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in the first report</a:t>
            </a:r>
            <a:r>
              <a:rPr lang="en-US" sz="1600" baseline="-25000" dirty="0" smtClean="0">
                <a:solidFill>
                  <a:srgbClr val="283583"/>
                </a:solidFill>
                <a:latin typeface="Arial"/>
                <a:cs typeface="Arial"/>
              </a:rPr>
              <a:t>05/2019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)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i="1" dirty="0">
                <a:solidFill>
                  <a:srgbClr val="283583"/>
                </a:solidFill>
                <a:latin typeface="Arial"/>
                <a:cs typeface="Arial"/>
              </a:rPr>
              <a:t>Progress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at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UA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IPs</a:t>
            </a:r>
          </a:p>
          <a:p>
            <a:pPr marL="742950" lvl="1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including </a:t>
            </a:r>
            <a:r>
              <a:rPr lang="en-US" sz="1200" dirty="0" err="1" smtClean="0">
                <a:solidFill>
                  <a:srgbClr val="283583"/>
                </a:solidFill>
                <a:latin typeface="Arial"/>
                <a:cs typeface="Arial"/>
              </a:rPr>
              <a:t>Uzhorod</a:t>
            </a: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lang="en-AT" sz="1200" dirty="0" smtClean="0">
                <a:solidFill>
                  <a:srgbClr val="283583"/>
                </a:solidFill>
                <a:latin typeface="Arial"/>
                <a:cs typeface="Arial"/>
              </a:rPr>
              <a:t>–</a:t>
            </a: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283583"/>
                </a:solidFill>
                <a:latin typeface="Arial"/>
                <a:cs typeface="Arial"/>
              </a:rPr>
              <a:t>Velke</a:t>
            </a: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283583"/>
                </a:solidFill>
                <a:latin typeface="Arial"/>
                <a:cs typeface="Arial"/>
              </a:rPr>
              <a:t>Kapushany</a:t>
            </a: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 (under discussion for more than 5 years) </a:t>
            </a:r>
          </a:p>
          <a:p>
            <a:pPr marL="742950" lvl="1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On all IPs with MD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i="1" dirty="0" smtClean="0">
                <a:solidFill>
                  <a:srgbClr val="283583"/>
                </a:solidFill>
                <a:latin typeface="Arial"/>
                <a:cs typeface="Arial"/>
              </a:rPr>
              <a:t>Pending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: alignment of ICAs at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HU-RS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and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RS-BiH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border with </a:t>
            </a:r>
            <a:r>
              <a:rPr lang="en-US" sz="1600" dirty="0">
                <a:solidFill>
                  <a:srgbClr val="283583"/>
                </a:solidFill>
                <a:latin typeface="Arial"/>
                <a:cs typeface="Arial"/>
              </a:rPr>
              <a:t>IO NC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(OBA )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i="1" dirty="0">
                <a:solidFill>
                  <a:srgbClr val="283583"/>
                </a:solidFill>
                <a:latin typeface="Arial"/>
                <a:cs typeface="Arial"/>
              </a:rPr>
              <a:t>Missing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ICAs at: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BG-MK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border,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MD-RO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border and 4 points at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UA-RO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border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endParaRPr lang="en-US" sz="1600" dirty="0" smtClean="0">
              <a:solidFill>
                <a:srgbClr val="283583"/>
              </a:solidFill>
              <a:latin typeface="Arial"/>
              <a:cs typeface="Arial"/>
            </a:endParaRP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endParaRPr lang="en-US" sz="1600" dirty="0">
              <a:solidFill>
                <a:srgbClr val="28358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63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343"/>
          <p:cNvPicPr/>
          <p:nvPr/>
        </p:nvPicPr>
        <p:blipFill>
          <a:blip r:embed="rId2"/>
          <a:stretch/>
        </p:blipFill>
        <p:spPr>
          <a:xfrm>
            <a:off x="268852" y="0"/>
            <a:ext cx="2500745" cy="845127"/>
          </a:xfrm>
          <a:prstGeom prst="rect">
            <a:avLst/>
          </a:prstGeom>
          <a:ln>
            <a:noFill/>
          </a:ln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04032" y="1476478"/>
            <a:ext cx="92043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700" b="1" dirty="0" smtClean="0">
                <a:solidFill>
                  <a:schemeClr val="tx2"/>
                </a:solidFill>
                <a:latin typeface="+mj-lt"/>
              </a:rPr>
              <a:t>Use of capacity allocation platforms</a:t>
            </a:r>
            <a:endParaRPr lang="de-DE" sz="1700" dirty="0">
              <a:solidFill>
                <a:schemeClr val="tx2"/>
              </a:solidFill>
              <a:latin typeface="+mj-lt"/>
            </a:endParaRPr>
          </a:p>
          <a:p>
            <a:pPr marL="714382" lvl="1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2"/>
                </a:solidFill>
                <a:latin typeface="+mj-lt"/>
              </a:rPr>
              <a:t>UA: GSE and RBP</a:t>
            </a:r>
          </a:p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700" b="1" dirty="0" smtClean="0">
                <a:solidFill>
                  <a:srgbClr val="283583"/>
                </a:solidFill>
                <a:latin typeface="Arial"/>
                <a:cs typeface="Arial"/>
              </a:rPr>
              <a:t>Gas </a:t>
            </a:r>
            <a:r>
              <a:rPr lang="en-US" altLang="en-US" sz="1700" b="1" dirty="0">
                <a:solidFill>
                  <a:srgbClr val="283583"/>
                </a:solidFill>
                <a:latin typeface="Arial"/>
                <a:cs typeface="Arial"/>
              </a:rPr>
              <a:t>exchange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development in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UA </a:t>
            </a:r>
          </a:p>
          <a:p>
            <a:pPr marL="714382" lvl="1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ECS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in cooperation with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EBRD,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the Ministry of Energy of Ukraine and the Ukrainian Energy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Exchange</a:t>
            </a:r>
          </a:p>
          <a:p>
            <a:pPr marL="714382" lvl="1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To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be spread through the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CPs - further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gas exchange developments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expected in GE and MD</a:t>
            </a: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373" y="-279573"/>
            <a:ext cx="2206800" cy="1119288"/>
          </a:xfrm>
          <a:prstGeom prst="rect">
            <a:avLst/>
          </a:prstGeom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504032" y="141497"/>
            <a:ext cx="6981767" cy="504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Capacity Platforms</a:t>
            </a:r>
            <a:r>
              <a:rPr lang="de-DE" sz="2000" baseline="-25000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CAM NC</a:t>
            </a:r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 -  Gas Exchanges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751" y="555333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93670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343"/>
          <p:cNvPicPr/>
          <p:nvPr/>
        </p:nvPicPr>
        <p:blipFill>
          <a:blip r:embed="rId2"/>
          <a:stretch/>
        </p:blipFill>
        <p:spPr>
          <a:xfrm>
            <a:off x="0" y="0"/>
            <a:ext cx="2500745" cy="845127"/>
          </a:xfrm>
          <a:prstGeom prst="rect">
            <a:avLst/>
          </a:prstGeom>
          <a:ln>
            <a:noFill/>
          </a:ln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105520" y="2205652"/>
            <a:ext cx="77474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  <a:latin typeface="+mj-lt"/>
              </a:rPr>
              <a:t>REMIT „light“ </a:t>
            </a:r>
            <a:r>
              <a:rPr lang="en-AT" sz="1600" dirty="0">
                <a:solidFill>
                  <a:srgbClr val="002060"/>
                </a:solidFill>
                <a:latin typeface="+mj-lt"/>
              </a:rPr>
              <a:t>–</a:t>
            </a:r>
            <a:r>
              <a:rPr lang="de-DE" sz="1600" dirty="0">
                <a:solidFill>
                  <a:srgbClr val="002060"/>
                </a:solidFill>
                <a:latin typeface="+mj-lt"/>
              </a:rPr>
              <a:t> no central data collection </a:t>
            </a:r>
          </a:p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  <a:latin typeface="+mj-lt"/>
              </a:rPr>
              <a:t>Transposition deadline: </a:t>
            </a: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29.11.2019 </a:t>
            </a:r>
            <a:r>
              <a:rPr lang="en-AT" sz="1600" b="1" dirty="0" smtClean="0">
                <a:solidFill>
                  <a:srgbClr val="002060"/>
                </a:solidFill>
                <a:latin typeface="+mj-lt"/>
              </a:rPr>
              <a:t>–</a:t>
            </a: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 missed </a:t>
            </a:r>
            <a:endParaRPr lang="de-DE" sz="1600" dirty="0">
              <a:solidFill>
                <a:srgbClr val="FF0000"/>
              </a:solidFill>
              <a:latin typeface="+mj-lt"/>
            </a:endParaRPr>
          </a:p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  <a:latin typeface="+mj-lt"/>
              </a:rPr>
              <a:t>Implementation deadline </a:t>
            </a: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29.05.2020</a:t>
            </a:r>
            <a:endParaRPr lang="de-DE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Explosion 1 3"/>
          <p:cNvSpPr/>
          <p:nvPr/>
        </p:nvSpPr>
        <p:spPr>
          <a:xfrm rot="20978534">
            <a:off x="5379243" y="1414713"/>
            <a:ext cx="1335881" cy="13122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Only step 1!</a:t>
            </a:r>
            <a:endParaRPr lang="en-US" sz="1400" dirty="0"/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373" y="-279573"/>
            <a:ext cx="2206800" cy="1119288"/>
          </a:xfrm>
          <a:prstGeom prst="rect">
            <a:avLst/>
          </a:prstGeom>
        </p:spPr>
      </p:pic>
      <p:sp>
        <p:nvSpPr>
          <p:cNvPr id="12" name="Title 5"/>
          <p:cNvSpPr txBox="1">
            <a:spLocks/>
          </p:cNvSpPr>
          <p:nvPr/>
        </p:nvSpPr>
        <p:spPr>
          <a:xfrm>
            <a:off x="504032" y="141497"/>
            <a:ext cx="6981767" cy="504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REMIT in the Energy Community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751" y="555333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36006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/>
          <p:cNvPicPr/>
          <p:nvPr/>
        </p:nvPicPr>
        <p:blipFill>
          <a:blip r:embed="rId2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82164" y="1119288"/>
            <a:ext cx="77474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2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Transposed</a:t>
            </a:r>
            <a:endParaRPr lang="de-DE" sz="1600" dirty="0">
              <a:solidFill>
                <a:srgbClr val="002060"/>
              </a:solidFill>
              <a:latin typeface="+mj-lt"/>
            </a:endParaRPr>
          </a:p>
          <a:p>
            <a:pPr marL="714382" lvl="1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BiH</a:t>
            </a:r>
            <a:r>
              <a:rPr lang="de-DE" sz="1600" baseline="-25000" dirty="0" smtClean="0">
                <a:solidFill>
                  <a:srgbClr val="002060"/>
                </a:solidFill>
                <a:latin typeface="+mj-lt"/>
              </a:rPr>
              <a:t>partly</a:t>
            </a: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, KS* - by NRA decision</a:t>
            </a:r>
          </a:p>
          <a:p>
            <a:pPr marL="714382" lvl="1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By end 2020 expected: GE, AL?</a:t>
            </a:r>
            <a:r>
              <a:rPr lang="de-DE" sz="1600" baseline="-25000" dirty="0" smtClean="0">
                <a:solidFill>
                  <a:srgbClr val="002060"/>
                </a:solidFill>
                <a:latin typeface="+mj-lt"/>
              </a:rPr>
              <a:t>partly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>
                <a:solidFill>
                  <a:srgbClr val="002060"/>
                </a:solidFill>
              </a:rPr>
              <a:t>- by NRA decision</a:t>
            </a:r>
            <a:endParaRPr lang="de-DE" sz="1600" dirty="0" smtClean="0">
              <a:solidFill>
                <a:srgbClr val="002060"/>
              </a:solidFill>
              <a:latin typeface="+mj-lt"/>
            </a:endParaRPr>
          </a:p>
          <a:p>
            <a:pPr marL="257182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Implemented</a:t>
            </a:r>
          </a:p>
          <a:p>
            <a:pPr marL="714382" lvl="1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BiH </a:t>
            </a:r>
            <a:r>
              <a:rPr lang="de-DE" sz="1600" dirty="0">
                <a:solidFill>
                  <a:srgbClr val="002060"/>
                </a:solidFill>
                <a:latin typeface="+mj-lt"/>
                <a:hlinkClick r:id="rId3"/>
              </a:rPr>
              <a:t>http://</a:t>
            </a:r>
            <a:r>
              <a:rPr lang="de-DE" sz="1600" dirty="0" smtClean="0">
                <a:solidFill>
                  <a:srgbClr val="002060"/>
                </a:solidFill>
                <a:latin typeface="+mj-lt"/>
                <a:hlinkClick r:id="rId3"/>
              </a:rPr>
              <a:t>www.derk.ba/en/remit</a:t>
            </a:r>
            <a:endParaRPr lang="de-DE" sz="1600" dirty="0">
              <a:solidFill>
                <a:srgbClr val="002060"/>
              </a:solidFill>
              <a:latin typeface="+mj-lt"/>
            </a:endParaRPr>
          </a:p>
          <a:p>
            <a:pPr marL="714382" lvl="1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KS* under development</a:t>
            </a:r>
            <a:endParaRPr lang="de-DE" sz="1600" dirty="0">
              <a:solidFill>
                <a:srgbClr val="002060"/>
              </a:solidFill>
              <a:latin typeface="+mj-lt"/>
            </a:endParaRPr>
          </a:p>
          <a:p>
            <a:pPr marL="257182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Change of national legislation </a:t>
            </a: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required: AL, MK, MD, ME, SR, UA </a:t>
            </a:r>
            <a:r>
              <a:rPr lang="de-DE" sz="1600" baseline="-25000" dirty="0" smtClean="0">
                <a:solidFill>
                  <a:srgbClr val="002060"/>
                </a:solidFill>
                <a:latin typeface="+mj-lt"/>
              </a:rPr>
              <a:t>PC 22 Oct 2020</a:t>
            </a:r>
            <a:endParaRPr lang="en-US" sz="1600" baseline="-25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373" y="-279573"/>
            <a:ext cx="2206800" cy="1119288"/>
          </a:xfrm>
          <a:prstGeom prst="rect">
            <a:avLst/>
          </a:prstGeom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504032" y="155785"/>
            <a:ext cx="6981767" cy="504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Status quo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751" y="555333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47437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343"/>
          <p:cNvPicPr/>
          <p:nvPr/>
        </p:nvPicPr>
        <p:blipFill>
          <a:blip r:embed="rId2"/>
          <a:stretch/>
        </p:blipFill>
        <p:spPr>
          <a:xfrm>
            <a:off x="0" y="0"/>
            <a:ext cx="2500745" cy="845127"/>
          </a:xfrm>
          <a:prstGeom prst="rect">
            <a:avLst/>
          </a:prstGeom>
          <a:ln>
            <a:noFill/>
          </a:ln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21606" y="1182861"/>
            <a:ext cx="8747847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i="1" dirty="0" smtClean="0">
                <a:solidFill>
                  <a:schemeClr val="tx2"/>
                </a:solidFill>
              </a:rPr>
              <a:t>ECRB Procedural Act on </a:t>
            </a:r>
            <a:r>
              <a:rPr lang="en-GB" sz="1400" i="1" dirty="0">
                <a:solidFill>
                  <a:schemeClr val="tx2"/>
                </a:solidFill>
              </a:rPr>
              <a:t>cooperation and coordination of Contracting Parties’ national regulatory </a:t>
            </a:r>
            <a:r>
              <a:rPr lang="en-GB" sz="1400" i="1" dirty="0" smtClean="0">
                <a:solidFill>
                  <a:schemeClr val="tx2"/>
                </a:solidFill>
              </a:rPr>
              <a:t>authorities </a:t>
            </a:r>
            <a:r>
              <a:rPr lang="en-GB" sz="1400" baseline="-25000" dirty="0" smtClean="0">
                <a:solidFill>
                  <a:schemeClr val="tx2"/>
                </a:solidFill>
              </a:rPr>
              <a:t>Aug 2020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2"/>
                </a:solidFill>
              </a:rPr>
              <a:t>Visit: </a:t>
            </a:r>
            <a:r>
              <a:rPr lang="en-GB" sz="1200" dirty="0">
                <a:solidFill>
                  <a:schemeClr val="tx2"/>
                </a:solidFill>
                <a:hlinkClick r:id="rId4"/>
              </a:rPr>
              <a:t>https://www.energy-community.org/dam/jcr:07a15679-d2f7-41d8-94be-8b3ca9507377/ECRB_PA_%2001_2020.pdf</a:t>
            </a:r>
            <a:r>
              <a:rPr lang="en-GB" sz="12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endParaRPr lang="en-GB" sz="1400" baseline="-25000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b="1" dirty="0" smtClean="0">
                <a:solidFill>
                  <a:schemeClr val="tx2"/>
                </a:solidFill>
              </a:rPr>
              <a:t>harmonize templates </a:t>
            </a:r>
            <a:r>
              <a:rPr lang="en-GB" sz="1600" dirty="0">
                <a:solidFill>
                  <a:schemeClr val="tx2"/>
                </a:solidFill>
              </a:rPr>
              <a:t>and formats used by the </a:t>
            </a:r>
            <a:r>
              <a:rPr lang="en-GB" sz="1600" dirty="0" smtClean="0">
                <a:solidFill>
                  <a:schemeClr val="tx2"/>
                </a:solidFill>
              </a:rPr>
              <a:t>NRAs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Registration of MPs incl unique identifier ECRB code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Public national MP register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NRA submission to ECRB on a suspected REMIT breach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MP reporting on potential REMIT breach to NRA and/or ECRB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Delayed publication of insider information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b="1" dirty="0" smtClean="0">
                <a:solidFill>
                  <a:schemeClr val="tx2"/>
                </a:solidFill>
              </a:rPr>
              <a:t>define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b="1" dirty="0">
                <a:solidFill>
                  <a:schemeClr val="tx2"/>
                </a:solidFill>
              </a:rPr>
              <a:t>the process for cooperation via </a:t>
            </a:r>
            <a:r>
              <a:rPr lang="en-GB" sz="1600" b="1" dirty="0" smtClean="0">
                <a:solidFill>
                  <a:schemeClr val="tx2"/>
                </a:solidFill>
              </a:rPr>
              <a:t>ECRB </a:t>
            </a:r>
            <a:r>
              <a:rPr lang="en-GB" sz="1600" dirty="0" smtClean="0">
                <a:solidFill>
                  <a:schemeClr val="tx2"/>
                </a:solidFill>
              </a:rPr>
              <a:t>on potential REMIT breach with cross-border effect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b="1" dirty="0" smtClean="0">
                <a:solidFill>
                  <a:schemeClr val="tx2"/>
                </a:solidFill>
              </a:rPr>
              <a:t>address </a:t>
            </a:r>
            <a:r>
              <a:rPr lang="en-GB" sz="1600" b="1" dirty="0">
                <a:solidFill>
                  <a:schemeClr val="tx2"/>
                </a:solidFill>
              </a:rPr>
              <a:t>confidentiality concerns </a:t>
            </a:r>
            <a:r>
              <a:rPr lang="en-GB" sz="1600" dirty="0">
                <a:solidFill>
                  <a:schemeClr val="tx2"/>
                </a:solidFill>
              </a:rPr>
              <a:t>in relation to data and information </a:t>
            </a:r>
            <a:r>
              <a:rPr lang="en-GB" sz="1600" dirty="0" smtClean="0">
                <a:solidFill>
                  <a:schemeClr val="tx2"/>
                </a:solidFill>
              </a:rPr>
              <a:t>exchange </a:t>
            </a:r>
            <a:r>
              <a:rPr lang="en-AT" sz="1600" dirty="0" smtClean="0">
                <a:solidFill>
                  <a:schemeClr val="tx2"/>
                </a:solidFill>
              </a:rPr>
              <a:t>–</a:t>
            </a:r>
            <a:r>
              <a:rPr lang="en-GB" sz="1600" dirty="0" smtClean="0">
                <a:solidFill>
                  <a:schemeClr val="tx2"/>
                </a:solidFill>
              </a:rPr>
              <a:t> NDA</a:t>
            </a:r>
          </a:p>
        </p:txBody>
      </p:sp>
      <p:sp>
        <p:nvSpPr>
          <p:cNvPr id="9" name="Explosion 1 8"/>
          <p:cNvSpPr/>
          <p:nvPr/>
        </p:nvSpPr>
        <p:spPr>
          <a:xfrm rot="20978534">
            <a:off x="6521457" y="1767021"/>
            <a:ext cx="2151844" cy="225239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Using EU best practice (ACER)</a:t>
            </a:r>
            <a:endParaRPr lang="en-US" sz="1400" dirty="0"/>
          </a:p>
        </p:txBody>
      </p:sp>
      <p:pic>
        <p:nvPicPr>
          <p:cNvPr id="10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373" y="-279573"/>
            <a:ext cx="2206800" cy="1119288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504032" y="141497"/>
            <a:ext cx="6981767" cy="504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Implementation support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751" y="555333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5802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4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5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Arial"/>
        <a:ea typeface="DejaVu Sans"/>
        <a:cs typeface="DejaVu Sans"/>
      </a:majorFont>
      <a:minorFont>
        <a:latin typeface="NIMBUSAN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500" dirty="0"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C030ED8812845B49A2C8A201CD1F1" ma:contentTypeVersion="30" ma:contentTypeDescription="Create a new document." ma:contentTypeScope="" ma:versionID="0983295ce3e1c03b6105ff17e82897d0">
  <xsd:schema xmlns:xsd="http://www.w3.org/2001/XMLSchema" xmlns:xs="http://www.w3.org/2001/XMLSchema" xmlns:p="http://schemas.microsoft.com/office/2006/metadata/properties" xmlns:ns2="985daa2e-53d8-4475-82b8-9c7d25324e34" xmlns:ns3="ab27c67e-1381-4525-8ded-86ae1ad6c914" targetNamespace="http://schemas.microsoft.com/office/2006/metadata/properties" ma:root="true" ma:fieldsID="7bccfdf0d7e7f15724748f7991a81469" ns2:_="" ns3:_="">
    <xsd:import namespace="985daa2e-53d8-4475-82b8-9c7d25324e34"/>
    <xsd:import namespace="ab27c67e-1381-4525-8ded-86ae1ad6c9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c67e-1381-4525-8ded-86ae1ad6c914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ab27c67e-1381-4525-8ded-86ae1ad6c914">GRI_10_2020_EnC (1).pptx</AcerDocumentName>
    <ACER_Abstract xmlns="985daa2e-53d8-4475-82b8-9c7d25324e34" xsi:nil="true"/>
    <_dlc_DocId xmlns="985daa2e-53d8-4475-82b8-9c7d25324e34">ACER-2020-98270</_dlc_DocId>
    <_dlc_DocIdUrl xmlns="985daa2e-53d8-4475-82b8-9c7d25324e34">
      <Url>https://extranet.acer.europa.eu/Events/27th-Stakeholder-Group-Meeting/_layouts/15/DocIdRedir.aspx?ID=ACER-2020-98270</Url>
      <Description>ACER-2020-98270</Description>
    </_dlc_DocIdUrl>
  </documentManagement>
</p:properties>
</file>

<file path=customXml/itemProps1.xml><?xml version="1.0" encoding="utf-8"?>
<ds:datastoreItem xmlns:ds="http://schemas.openxmlformats.org/officeDocument/2006/customXml" ds:itemID="{E9D9A1C6-9007-44A7-BE76-4578E2E95A01}"/>
</file>

<file path=customXml/itemProps2.xml><?xml version="1.0" encoding="utf-8"?>
<ds:datastoreItem xmlns:ds="http://schemas.openxmlformats.org/officeDocument/2006/customXml" ds:itemID="{ADEE5234-C62E-4458-95F4-CEBB9E7A994A}"/>
</file>

<file path=customXml/itemProps3.xml><?xml version="1.0" encoding="utf-8"?>
<ds:datastoreItem xmlns:ds="http://schemas.openxmlformats.org/officeDocument/2006/customXml" ds:itemID="{A0085F39-7A9A-471D-A33C-119A8C62F332}"/>
</file>

<file path=customXml/itemProps4.xml><?xml version="1.0" encoding="utf-8"?>
<ds:datastoreItem xmlns:ds="http://schemas.openxmlformats.org/officeDocument/2006/customXml" ds:itemID="{D5247C7B-00FE-4D37-B5F9-4BE453D84B5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8668</TotalTime>
  <Words>878</Words>
  <Application>Microsoft Office PowerPoint</Application>
  <PresentationFormat>Custom</PresentationFormat>
  <Paragraphs>130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Algerian</vt:lpstr>
      <vt:lpstr>Arial</vt:lpstr>
      <vt:lpstr>Calibri</vt:lpstr>
      <vt:lpstr>DejaVu Sans</vt:lpstr>
      <vt:lpstr>NIMBUSANL</vt:lpstr>
      <vt:lpstr>NimbusSanL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Secondary Legal Framework: Network Codes</vt:lpstr>
      <vt:lpstr>Network Codes – Transposition and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dc:description/>
  <cp:lastModifiedBy>ECS</cp:lastModifiedBy>
  <cp:revision>303</cp:revision>
  <dcterms:created xsi:type="dcterms:W3CDTF">2019-05-22T11:22:22Z</dcterms:created>
  <dcterms:modified xsi:type="dcterms:W3CDTF">2020-10-29T10:57:50Z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  <property fmtid="{D5CDD505-2E9C-101B-9397-08002B2CF9AE}" pid="12" name="ContentTypeId">
    <vt:lpwstr>0x01010015CC030ED8812845B49A2C8A201CD1F1</vt:lpwstr>
  </property>
  <property fmtid="{D5CDD505-2E9C-101B-9397-08002B2CF9AE}" pid="13" name="_dlc_DocIdItemGuid">
    <vt:lpwstr>b9bdebf4-d807-495f-916b-c662477b6c40</vt:lpwstr>
  </property>
</Properties>
</file>